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Lst>
  <p:sldSz cy="6858000" cx="9144000"/>
  <p:notesSz cx="6858000" cy="9144000"/>
  <p:embeddedFontLst>
    <p:embeddedFont>
      <p:font typeface="Roboto Black"/>
      <p:bold r:id="rId52"/>
      <p:boldItalic r:id="rId53"/>
    </p:embeddedFont>
    <p:embeddedFont>
      <p:font typeface="Roboto"/>
      <p:regular r:id="rId54"/>
      <p:bold r:id="rId55"/>
      <p:italic r:id="rId56"/>
      <p:boldItalic r:id="rId57"/>
    </p:embeddedFont>
    <p:embeddedFont>
      <p:font typeface="Lora"/>
      <p:regular r:id="rId58"/>
      <p:bold r:id="rId59"/>
      <p:italic r:id="rId60"/>
      <p:boldItalic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1" Type="http://schemas.openxmlformats.org/officeDocument/2006/relationships/font" Target="fonts/Lora-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Lora-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font" Target="fonts/RobotoBlack-boldItalic.fntdata"/><Relationship Id="rId52" Type="http://schemas.openxmlformats.org/officeDocument/2006/relationships/font" Target="fonts/RobotoBlack-bold.fntdata"/><Relationship Id="rId11" Type="http://schemas.openxmlformats.org/officeDocument/2006/relationships/slide" Target="slides/slide5.xml"/><Relationship Id="rId55" Type="http://schemas.openxmlformats.org/officeDocument/2006/relationships/font" Target="fonts/Roboto-bold.fntdata"/><Relationship Id="rId10" Type="http://schemas.openxmlformats.org/officeDocument/2006/relationships/slide" Target="slides/slide4.xml"/><Relationship Id="rId54" Type="http://schemas.openxmlformats.org/officeDocument/2006/relationships/font" Target="fonts/Roboto-regular.fntdata"/><Relationship Id="rId13" Type="http://schemas.openxmlformats.org/officeDocument/2006/relationships/slide" Target="slides/slide7.xml"/><Relationship Id="rId57" Type="http://schemas.openxmlformats.org/officeDocument/2006/relationships/font" Target="fonts/Roboto-boldItalic.fntdata"/><Relationship Id="rId12" Type="http://schemas.openxmlformats.org/officeDocument/2006/relationships/slide" Target="slides/slide6.xml"/><Relationship Id="rId56" Type="http://schemas.openxmlformats.org/officeDocument/2006/relationships/font" Target="fonts/Roboto-italic.fntdata"/><Relationship Id="rId15" Type="http://schemas.openxmlformats.org/officeDocument/2006/relationships/slide" Target="slides/slide9.xml"/><Relationship Id="rId59" Type="http://schemas.openxmlformats.org/officeDocument/2006/relationships/font" Target="fonts/Lora-bold.fntdata"/><Relationship Id="rId14" Type="http://schemas.openxmlformats.org/officeDocument/2006/relationships/slide" Target="slides/slide8.xml"/><Relationship Id="rId58" Type="http://schemas.openxmlformats.org/officeDocument/2006/relationships/font" Target="fonts/Lora-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d34afe06d8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d34afe06d8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3d34afe06d8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d444cf1ce8_4_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AID India started in 1991 in University of Maryland by a bunch of Indian Phd students who did not just want to sit and complain but wanted to be part of the solution. They started with education initially but went on to work in overall sustainable and equitable development where no o</a:t>
            </a:r>
            <a:r>
              <a:rPr lang="en-US"/>
              <a:t>n</a:t>
            </a:r>
            <a:r>
              <a:rPr lang="en-US"/>
              <a:t>e is left behind. There are many chapters across the US and Boston is one of the bigger chapters in the US. All projects are visited by AID Volunteers from a learning perspective and it has been a transformational experience for them. </a:t>
            </a:r>
            <a:endParaRPr sz="1800"/>
          </a:p>
        </p:txBody>
      </p:sp>
      <p:sp>
        <p:nvSpPr>
          <p:cNvPr id="210" name="Google Shape;210;g3d444cf1ce8_4_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d444cf1ce8_4_7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AID Boston has several projects with a focus on sustainable, equitable and just development for all. In 2025, we dispersed $263K working with grassroot partners in 8 states and we are looking to expand out work in Uttarakhand and Kerala this year. We meet virtually and in person every Sunday - our project partners are invited to talk to us </a:t>
            </a:r>
            <a:r>
              <a:rPr lang="en-US"/>
              <a:t>virtually</a:t>
            </a:r>
            <a:r>
              <a:rPr lang="en-US"/>
              <a:t> about the work they are doing and our projects are also all visited by volunteers. </a:t>
            </a:r>
            <a:endParaRPr sz="1800"/>
          </a:p>
        </p:txBody>
      </p:sp>
      <p:sp>
        <p:nvSpPr>
          <p:cNvPr id="219" name="Google Shape;219;g3d444cf1ce8_4_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d444cf1ce8_4_6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Since we have over 15 projects, we look forward to engaging on the project details during our runs. Here is a photo of a new volunteer, Sarani who visited our project in Birbhum which focuses on stopping child marriage with education, leadership and livelihood. We also have volunteer events like watershed hikes to connect the watershed projects in India to our local terrain so that volunteers can understand our work in an </a:t>
            </a:r>
            <a:r>
              <a:rPr lang="en-US"/>
              <a:t>experiential</a:t>
            </a:r>
            <a:r>
              <a:rPr lang="en-US"/>
              <a:t> way and we get to be together outdoors. Last year, we also have the Indian Ocean rock fusion concert as a fundraiser. Here are just a glimpse of the work that is happening at the chapter level. </a:t>
            </a:r>
            <a:endParaRPr sz="1800"/>
          </a:p>
        </p:txBody>
      </p:sp>
      <p:sp>
        <p:nvSpPr>
          <p:cNvPr id="231" name="Google Shape;231;g3d444cf1ce8_4_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d34afe06d8_0_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g3d34afe06d8_0_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g3d34afe06d8_0_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4c82f7f940_0_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t/>
            </a:r>
            <a:endParaRPr/>
          </a:p>
        </p:txBody>
      </p:sp>
      <p:sp>
        <p:nvSpPr>
          <p:cNvPr id="276" name="Google Shape;276;g34c82f7f940_0_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4c82f7f940_0_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 name="Google Shape;285;g34c82f7f940_0_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4c82f7f940_0_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34c82f7f940_0_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t/>
            </a:r>
            <a:endParaRPr/>
          </a:p>
        </p:txBody>
      </p:sp>
      <p:sp>
        <p:nvSpPr>
          <p:cNvPr id="293" name="Google Shape;293;g34c82f7f940_0_4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4c82f7f940_0_8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t/>
            </a:r>
            <a:endParaRPr/>
          </a:p>
        </p:txBody>
      </p:sp>
      <p:sp>
        <p:nvSpPr>
          <p:cNvPr id="299" name="Google Shape;299;g34c82f7f940_0_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4c82f7f940_0_8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t/>
            </a:r>
            <a:endParaRPr/>
          </a:p>
        </p:txBody>
      </p:sp>
      <p:sp>
        <p:nvSpPr>
          <p:cNvPr id="306" name="Google Shape;306;g34c82f7f940_0_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d47eb3d2c1_0_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d47eb3d2c1_0_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g3d47eb3d2c1_0_1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4c82f7f940_0_10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t/>
            </a:r>
            <a:endParaRPr/>
          </a:p>
        </p:txBody>
      </p:sp>
      <p:sp>
        <p:nvSpPr>
          <p:cNvPr id="313" name="Google Shape;313;g34c82f7f940_0_1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4c82f7f940_0_5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t/>
            </a:r>
            <a:endParaRPr/>
          </a:p>
        </p:txBody>
      </p:sp>
      <p:sp>
        <p:nvSpPr>
          <p:cNvPr id="320" name="Google Shape;320;g34c82f7f940_0_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4c82f7f940_0_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t/>
            </a:r>
            <a:endParaRPr/>
          </a:p>
        </p:txBody>
      </p:sp>
      <p:sp>
        <p:nvSpPr>
          <p:cNvPr id="327" name="Google Shape;327;g34c82f7f940_0_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4c82f7f940_0_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t/>
            </a:r>
            <a:endParaRPr/>
          </a:p>
        </p:txBody>
      </p:sp>
      <p:sp>
        <p:nvSpPr>
          <p:cNvPr id="334" name="Google Shape;334;g34c82f7f940_0_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4c82f7f940_0_5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t/>
            </a:r>
            <a:endParaRPr/>
          </a:p>
        </p:txBody>
      </p:sp>
      <p:sp>
        <p:nvSpPr>
          <p:cNvPr id="342" name="Google Shape;342;g34c82f7f940_0_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4c82f7f940_0_9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9" name="Google Shape;349;g34c82f7f940_0_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d34afe06d8_0_6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g3d34afe06d8_0_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4c82f7f940_0_1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g34c82f7f940_0_1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6" name="Google Shape;366;g34c82f7f940_0_14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4c82f7f940_0_10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1" name="Google Shape;391;g34c82f7f940_0_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4b6a706f24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g34b6a706f24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7" name="Google Shape;397;g34b6a706f24_0_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4c82f7f940_0_1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7" name="Google Shape;407;g34c82f7f940_0_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4c82f7f940_0_16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4" name="Google Shape;414;g34c82f7f940_0_1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4c82f7f940_0_1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1" name="Google Shape;421;g34c82f7f940_0_1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4c82f7f940_0_1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8" name="Google Shape;428;g34c82f7f940_0_1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4c82f7f940_0_1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4" name="Google Shape;434;g34c82f7f940_0_1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444" name="Google Shape;444;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96da933790_0_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1" name="Google Shape;451;g396da933790_0_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8" name="Google Shape;458;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6" name="Google Shape;466;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4" name="Google Shape;474;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 name="Google Shape;125;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5" name="Google Shape;485;p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5" name="Google Shape;495;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5" name="Google Shape;505;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2" name="Google Shape;512;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p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8" name="Google Shape;518;p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989e9766ee0e653_16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5" name="Google Shape;525;g3989e9766ee0e653_1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d47eb3d2c1_0_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3d47eb3d2c1_0_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t/>
            </a:r>
            <a:endParaRPr/>
          </a:p>
        </p:txBody>
      </p:sp>
      <p:sp>
        <p:nvSpPr>
          <p:cNvPr id="137" name="Google Shape;137;g3d47eb3d2c1_0_2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d40e1ca46a_2_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d40e1ca46a_2_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3d40e1ca46a_2_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d40e1ca46a_2_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d40e1ca46a_2_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3d40e1ca46a_2_2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4c82f7f940_0_1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t/>
            </a:r>
            <a:endParaRPr/>
          </a:p>
        </p:txBody>
      </p:sp>
      <p:sp>
        <p:nvSpPr>
          <p:cNvPr id="174" name="Google Shape;174;g34c82f7f940_0_1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d444cf1ce8_4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AID believes that interconnected problems of illiteracy, poverty, inequality, corruption, dwindling natural resources, discrimination an exploitation need to be tackled in a holistic way with interconnected solution that it works on with a philosophy of working on public health, meaningful education gender/social and climate justice, agriculture and women’s empowerment. They have a philosophy of working with  marginalized community with an outlook of bottom up sustainable development where there is a strong community ownership of the intervention to live a life of dignity and hope in these communities. </a:t>
            </a:r>
            <a:endParaRPr sz="1800"/>
          </a:p>
        </p:txBody>
      </p:sp>
      <p:sp>
        <p:nvSpPr>
          <p:cNvPr id="202" name="Google Shape;202;g3d444cf1ce8_4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7" name="Google Shape;17;p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rgbClr val="E36C09"/>
              </a:buClr>
              <a:buSzPts val="4800"/>
              <a:buFont typeface="Calibri"/>
              <a:buNone/>
              <a:defRPr b="1" sz="4800">
                <a:solidFill>
                  <a:srgbClr val="E36C0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E36C09"/>
              </a:buClr>
              <a:buSzPts val="3200"/>
              <a:buNone/>
              <a:defRPr>
                <a:solidFill>
                  <a:srgbClr val="E36C09"/>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0" name="Shape 70"/>
        <p:cNvGrpSpPr/>
        <p:nvPr/>
      </p:nvGrpSpPr>
      <p:grpSpPr>
        <a:xfrm>
          <a:off x="0" y="0"/>
          <a:ext cx="0" cy="0"/>
          <a:chOff x="0" y="0"/>
          <a:chExt cx="0" cy="0"/>
        </a:xfrm>
      </p:grpSpPr>
      <p:sp>
        <p:nvSpPr>
          <p:cNvPr id="71" name="Google Shape;71;p12"/>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2"/>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73" name="Google Shape;73;p12"/>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74" name="Google Shape;74;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7" name="Shape 77"/>
        <p:cNvGrpSpPr/>
        <p:nvPr/>
      </p:nvGrpSpPr>
      <p:grpSpPr>
        <a:xfrm>
          <a:off x="0" y="0"/>
          <a:ext cx="0" cy="0"/>
          <a:chOff x="0" y="0"/>
          <a:chExt cx="0" cy="0"/>
        </a:xfrm>
      </p:grpSpPr>
      <p:sp>
        <p:nvSpPr>
          <p:cNvPr id="78" name="Google Shape;78;p13"/>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3"/>
          <p:cNvSpPr/>
          <p:nvPr>
            <p:ph idx="2" type="pic"/>
          </p:nvPr>
        </p:nvSpPr>
        <p:spPr>
          <a:xfrm>
            <a:off x="1792288" y="612775"/>
            <a:ext cx="5486400" cy="4114800"/>
          </a:xfrm>
          <a:prstGeom prst="rect">
            <a:avLst/>
          </a:prstGeom>
          <a:noFill/>
          <a:ln>
            <a:noFill/>
          </a:ln>
        </p:spPr>
      </p:sp>
      <p:sp>
        <p:nvSpPr>
          <p:cNvPr id="80" name="Google Shape;80;p13"/>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81" name="Google Shape;81;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4" name="Shape 84"/>
        <p:cNvGrpSpPr/>
        <p:nvPr/>
      </p:nvGrpSpPr>
      <p:grpSpPr>
        <a:xfrm>
          <a:off x="0" y="0"/>
          <a:ext cx="0" cy="0"/>
          <a:chOff x="0" y="0"/>
          <a:chExt cx="0" cy="0"/>
        </a:xfrm>
      </p:grpSpPr>
      <p:sp>
        <p:nvSpPr>
          <p:cNvPr id="85" name="Google Shape;85;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4"/>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7" name="Google Shape;87;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0" name="Shape 90"/>
        <p:cNvGrpSpPr/>
        <p:nvPr/>
      </p:nvGrpSpPr>
      <p:grpSpPr>
        <a:xfrm>
          <a:off x="0" y="0"/>
          <a:ext cx="0" cy="0"/>
          <a:chOff x="0" y="0"/>
          <a:chExt cx="0" cy="0"/>
        </a:xfrm>
      </p:grpSpPr>
      <p:sp>
        <p:nvSpPr>
          <p:cNvPr id="91" name="Google Shape;91;p15"/>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5"/>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93" name="Google Shape;93;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rgbClr val="E36C09"/>
        </a:solidFill>
      </p:bgPr>
    </p:bg>
    <p:spTree>
      <p:nvGrpSpPr>
        <p:cNvPr id="19" name="Shape 19"/>
        <p:cNvGrpSpPr/>
        <p:nvPr/>
      </p:nvGrpSpPr>
      <p:grpSpPr>
        <a:xfrm>
          <a:off x="0" y="0"/>
          <a:ext cx="0" cy="0"/>
          <a:chOff x="0" y="0"/>
          <a:chExt cx="0" cy="0"/>
        </a:xfrm>
      </p:grpSpPr>
      <p:pic>
        <p:nvPicPr>
          <p:cNvPr id="20" name="Google Shape;20;p3"/>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21" name="Google Shape;21;p3"/>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rgbClr val="E36C09"/>
              </a:buClr>
              <a:buSzPts val="4400"/>
              <a:buFont typeface="Calibri"/>
              <a:buNone/>
              <a:defRPr b="1">
                <a:solidFill>
                  <a:srgbClr val="E36C0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 type="body"/>
          </p:nvPr>
        </p:nvSpPr>
        <p:spPr>
          <a:xfrm>
            <a:off x="457200" y="1036637"/>
            <a:ext cx="8229600" cy="475456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rgbClr val="E36C09"/>
              </a:buClr>
              <a:buSzPts val="3200"/>
              <a:buChar char="•"/>
              <a:defRPr>
                <a:solidFill>
                  <a:srgbClr val="E36C09"/>
                </a:solidFill>
              </a:defRPr>
            </a:lvl1pPr>
            <a:lvl2pPr indent="-406400" lvl="1" marL="914400" algn="l">
              <a:lnSpc>
                <a:spcPct val="100000"/>
              </a:lnSpc>
              <a:spcBef>
                <a:spcPts val="560"/>
              </a:spcBef>
              <a:spcAft>
                <a:spcPts val="0"/>
              </a:spcAft>
              <a:buClr>
                <a:srgbClr val="E36C09"/>
              </a:buClr>
              <a:buSzPts val="2800"/>
              <a:buChar char="–"/>
              <a:defRPr>
                <a:solidFill>
                  <a:srgbClr val="E36C09"/>
                </a:solidFill>
              </a:defRPr>
            </a:lvl2pPr>
            <a:lvl3pPr indent="-381000" lvl="2" marL="1371600" algn="l">
              <a:lnSpc>
                <a:spcPct val="100000"/>
              </a:lnSpc>
              <a:spcBef>
                <a:spcPts val="480"/>
              </a:spcBef>
              <a:spcAft>
                <a:spcPts val="0"/>
              </a:spcAft>
              <a:buClr>
                <a:srgbClr val="E36C09"/>
              </a:buClr>
              <a:buSzPts val="2400"/>
              <a:buChar char="•"/>
              <a:defRPr>
                <a:solidFill>
                  <a:srgbClr val="E36C09"/>
                </a:solidFill>
              </a:defRPr>
            </a:lvl3pPr>
            <a:lvl4pPr indent="-355600" lvl="3" marL="1828800" algn="l">
              <a:lnSpc>
                <a:spcPct val="100000"/>
              </a:lnSpc>
              <a:spcBef>
                <a:spcPts val="400"/>
              </a:spcBef>
              <a:spcAft>
                <a:spcPts val="0"/>
              </a:spcAft>
              <a:buClr>
                <a:srgbClr val="E36C09"/>
              </a:buClr>
              <a:buSzPts val="2000"/>
              <a:buChar char="–"/>
              <a:defRPr>
                <a:solidFill>
                  <a:srgbClr val="E36C09"/>
                </a:solidFill>
              </a:defRPr>
            </a:lvl4pPr>
            <a:lvl5pPr indent="-355600" lvl="4" marL="2286000" algn="l">
              <a:lnSpc>
                <a:spcPct val="100000"/>
              </a:lnSpc>
              <a:spcBef>
                <a:spcPts val="400"/>
              </a:spcBef>
              <a:spcAft>
                <a:spcPts val="0"/>
              </a:spcAft>
              <a:buClr>
                <a:srgbClr val="E36C09"/>
              </a:buClr>
              <a:buSzPts val="2000"/>
              <a:buChar char="»"/>
              <a:defRPr>
                <a:solidFill>
                  <a:srgbClr val="E36C09"/>
                </a:solidFill>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23" name="Google Shape;23;p3"/>
          <p:cNvSpPr txBox="1"/>
          <p:nvPr/>
        </p:nvSpPr>
        <p:spPr>
          <a:xfrm>
            <a:off x="2227512" y="6424124"/>
            <a:ext cx="473879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www.teamaidasha.org    info@teamaidasha.org</a:t>
            </a:r>
            <a:endParaRPr b="1"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rgbClr val="E36C09"/>
        </a:solidFill>
      </p:bgPr>
    </p:bg>
    <p:spTree>
      <p:nvGrpSpPr>
        <p:cNvPr id="30" name="Shape 30"/>
        <p:cNvGrpSpPr/>
        <p:nvPr/>
      </p:nvGrpSpPr>
      <p:grpSpPr>
        <a:xfrm>
          <a:off x="0" y="0"/>
          <a:ext cx="0" cy="0"/>
          <a:chOff x="0" y="0"/>
          <a:chExt cx="0" cy="0"/>
        </a:xfrm>
      </p:grpSpPr>
      <p:pic>
        <p:nvPicPr>
          <p:cNvPr id="31" name="Google Shape;31;p5"/>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32" name="Google Shape;32;p5"/>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rgbClr val="E36C09"/>
              </a:buClr>
              <a:buSzPts val="4400"/>
              <a:buFont typeface="Calibri"/>
              <a:buNone/>
              <a:defRPr b="1">
                <a:solidFill>
                  <a:srgbClr val="E36C0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5"/>
          <p:cNvSpPr txBox="1"/>
          <p:nvPr>
            <p:ph idx="1" type="body"/>
          </p:nvPr>
        </p:nvSpPr>
        <p:spPr>
          <a:xfrm>
            <a:off x="342900" y="990600"/>
            <a:ext cx="8343900" cy="5105400"/>
          </a:xfrm>
          <a:prstGeom prst="rect">
            <a:avLst/>
          </a:prstGeom>
          <a:noFill/>
          <a:ln>
            <a:noFill/>
          </a:ln>
        </p:spPr>
        <p:txBody>
          <a:bodyPr anchorCtr="0" anchor="t" bIns="45700" lIns="91425" spcFirstLastPara="1" rIns="91425" wrap="square" tIns="45700">
            <a:normAutofit/>
          </a:bodyPr>
          <a:lstStyle>
            <a:lvl1pPr indent="-431800" lvl="0" marL="457200">
              <a:spcBef>
                <a:spcPts val="640"/>
              </a:spcBef>
              <a:spcAft>
                <a:spcPts val="0"/>
              </a:spcAft>
              <a:buClr>
                <a:srgbClr val="E36C09"/>
              </a:buClr>
              <a:buSzPts val="3200"/>
              <a:buChar char="•"/>
              <a:defRPr>
                <a:solidFill>
                  <a:srgbClr val="E36C09"/>
                </a:solidFill>
              </a:defRPr>
            </a:lvl1pPr>
            <a:lvl2pPr indent="-406400" lvl="1" marL="914400">
              <a:spcBef>
                <a:spcPts val="518"/>
              </a:spcBef>
              <a:spcAft>
                <a:spcPts val="0"/>
              </a:spcAft>
              <a:buClr>
                <a:srgbClr val="E36C09"/>
              </a:buClr>
              <a:buSzPts val="2800"/>
              <a:buChar char="–"/>
              <a:defRPr>
                <a:solidFill>
                  <a:srgbClr val="E36C09"/>
                </a:solidFill>
              </a:defRPr>
            </a:lvl2pPr>
            <a:lvl3pPr indent="-381000" lvl="2" marL="1371600" algn="l">
              <a:lnSpc>
                <a:spcPct val="100000"/>
              </a:lnSpc>
              <a:spcBef>
                <a:spcPts val="480"/>
              </a:spcBef>
              <a:spcAft>
                <a:spcPts val="0"/>
              </a:spcAft>
              <a:buClr>
                <a:srgbClr val="E36C09"/>
              </a:buClr>
              <a:buSzPts val="2400"/>
              <a:buChar char="•"/>
              <a:defRPr>
                <a:solidFill>
                  <a:srgbClr val="E36C09"/>
                </a:solidFill>
              </a:defRPr>
            </a:lvl3pPr>
            <a:lvl4pPr indent="-355600" lvl="3" marL="1828800" algn="l">
              <a:lnSpc>
                <a:spcPct val="100000"/>
              </a:lnSpc>
              <a:spcBef>
                <a:spcPts val="400"/>
              </a:spcBef>
              <a:spcAft>
                <a:spcPts val="0"/>
              </a:spcAft>
              <a:buClr>
                <a:srgbClr val="E36C09"/>
              </a:buClr>
              <a:buSzPts val="2000"/>
              <a:buChar char="–"/>
              <a:defRPr>
                <a:solidFill>
                  <a:srgbClr val="E36C09"/>
                </a:solidFill>
              </a:defRPr>
            </a:lvl4pPr>
            <a:lvl5pPr indent="-355600" lvl="4" marL="2286000" algn="l">
              <a:lnSpc>
                <a:spcPct val="100000"/>
              </a:lnSpc>
              <a:spcBef>
                <a:spcPts val="400"/>
              </a:spcBef>
              <a:spcAft>
                <a:spcPts val="0"/>
              </a:spcAft>
              <a:buClr>
                <a:srgbClr val="E36C09"/>
              </a:buClr>
              <a:buSzPts val="2000"/>
              <a:buChar char="»"/>
              <a:defRPr>
                <a:solidFill>
                  <a:srgbClr val="E36C09"/>
                </a:solidFill>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34" name="Google Shape;34;p5"/>
          <p:cNvSpPr txBox="1"/>
          <p:nvPr/>
        </p:nvSpPr>
        <p:spPr>
          <a:xfrm>
            <a:off x="2227512" y="6424124"/>
            <a:ext cx="473879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Calibri"/>
                <a:ea typeface="Calibri"/>
                <a:cs typeface="Calibri"/>
                <a:sym typeface="Calibri"/>
              </a:rPr>
              <a:t>www.teamaidasha.org    info@teamaidasha.org</a:t>
            </a:r>
            <a:endParaRPr b="1"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5"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37" name="Google Shape;37;p6"/>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rgbClr val="E36C09"/>
              </a:buClr>
              <a:buSzPts val="4800"/>
              <a:buFont typeface="Calibri"/>
              <a:buNone/>
              <a:defRPr b="1" sz="4800">
                <a:solidFill>
                  <a:srgbClr val="E36C0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E36C09"/>
              </a:buClr>
              <a:buSzPts val="3200"/>
              <a:buNone/>
              <a:defRPr>
                <a:solidFill>
                  <a:srgbClr val="E36C09"/>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9" name="Shape 39"/>
        <p:cNvGrpSpPr/>
        <p:nvPr/>
      </p:nvGrpSpPr>
      <p:grpSpPr>
        <a:xfrm>
          <a:off x="0" y="0"/>
          <a:ext cx="0" cy="0"/>
          <a:chOff x="0" y="0"/>
          <a:chExt cx="0" cy="0"/>
        </a:xfrm>
      </p:grpSpPr>
      <p:sp>
        <p:nvSpPr>
          <p:cNvPr id="40" name="Google Shape;40;p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42" name="Google Shape;42;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5" name="Shape 45"/>
        <p:cNvGrpSpPr/>
        <p:nvPr/>
      </p:nvGrpSpPr>
      <p:grpSpPr>
        <a:xfrm>
          <a:off x="0" y="0"/>
          <a:ext cx="0" cy="0"/>
          <a:chOff x="0" y="0"/>
          <a:chExt cx="0" cy="0"/>
        </a:xfrm>
      </p:grpSpPr>
      <p:sp>
        <p:nvSpPr>
          <p:cNvPr id="46" name="Google Shape;46;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8" name="Google Shape;48;p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9" name="Google Shape;49;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2" name="Shape 52"/>
        <p:cNvGrpSpPr/>
        <p:nvPr/>
      </p:nvGrpSpPr>
      <p:grpSpPr>
        <a:xfrm>
          <a:off x="0" y="0"/>
          <a:ext cx="0" cy="0"/>
          <a:chOff x="0" y="0"/>
          <a:chExt cx="0" cy="0"/>
        </a:xfrm>
      </p:grpSpPr>
      <p:sp>
        <p:nvSpPr>
          <p:cNvPr id="53" name="Google Shape;53;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55" name="Google Shape;55;p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6" name="Google Shape;56;p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57" name="Google Shape;57;p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 name="Shape 61"/>
        <p:cNvGrpSpPr/>
        <p:nvPr/>
      </p:nvGrpSpPr>
      <p:grpSpPr>
        <a:xfrm>
          <a:off x="0" y="0"/>
          <a:ext cx="0" cy="0"/>
          <a:chOff x="0" y="0"/>
          <a:chExt cx="0" cy="0"/>
        </a:xfrm>
      </p:grpSpPr>
      <p:sp>
        <p:nvSpPr>
          <p:cNvPr id="62" name="Google Shape;62;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11" Type="http://schemas.openxmlformats.org/officeDocument/2006/relationships/slideLayout" Target="../slideLayouts/slideLayout13.xml"/><Relationship Id="rId10" Type="http://schemas.openxmlformats.org/officeDocument/2006/relationships/slideLayout" Target="../slideLayouts/slideLayout12.xml"/><Relationship Id="rId12" Type="http://schemas.openxmlformats.org/officeDocument/2006/relationships/theme" Target="../theme/theme2.xml"/><Relationship Id="rId9" Type="http://schemas.openxmlformats.org/officeDocument/2006/relationships/slideLayout" Target="../slideLayouts/slideLayout11.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 name="Shape 24"/>
        <p:cNvGrpSpPr/>
        <p:nvPr/>
      </p:nvGrpSpPr>
      <p:grpSpPr>
        <a:xfrm>
          <a:off x="0" y="0"/>
          <a:ext cx="0" cy="0"/>
          <a:chOff x="0" y="0"/>
          <a:chExt cx="0" cy="0"/>
        </a:xfrm>
      </p:grpSpPr>
      <p:sp>
        <p:nvSpPr>
          <p:cNvPr id="25" name="Google Shape;25;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6" name="Google Shape;26;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7" name="Google Shape;27;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8" name="Google Shape;28;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9" name="Google Shape;29;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5.png"/><Relationship Id="rId4" Type="http://schemas.openxmlformats.org/officeDocument/2006/relationships/image" Target="../media/image26.png"/><Relationship Id="rId5"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9.jpg"/><Relationship Id="rId4" Type="http://schemas.openxmlformats.org/officeDocument/2006/relationships/image" Target="../media/image33.jpg"/><Relationship Id="rId5"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22.png"/><Relationship Id="rId5"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4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51.png"/><Relationship Id="rId4" Type="http://schemas.openxmlformats.org/officeDocument/2006/relationships/image" Target="../media/image42.png"/><Relationship Id="rId11" Type="http://schemas.openxmlformats.org/officeDocument/2006/relationships/image" Target="../media/image38.png"/><Relationship Id="rId10" Type="http://schemas.openxmlformats.org/officeDocument/2006/relationships/image" Target="../media/image41.png"/><Relationship Id="rId12" Type="http://schemas.openxmlformats.org/officeDocument/2006/relationships/image" Target="../media/image45.png"/><Relationship Id="rId9" Type="http://schemas.openxmlformats.org/officeDocument/2006/relationships/image" Target="../media/image36.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43.png"/><Relationship Id="rId8"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64.png"/><Relationship Id="rId4" Type="http://schemas.openxmlformats.org/officeDocument/2006/relationships/image" Target="../media/image52.png"/><Relationship Id="rId5"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5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50.png"/><Relationship Id="rId4" Type="http://schemas.openxmlformats.org/officeDocument/2006/relationships/image" Target="../media/image49.png"/><Relationship Id="rId5" Type="http://schemas.openxmlformats.org/officeDocument/2006/relationships/image" Target="../media/image63.png"/><Relationship Id="rId6" Type="http://schemas.openxmlformats.org/officeDocument/2006/relationships/image" Target="../media/image6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4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5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5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56.png"/><Relationship Id="rId4" Type="http://schemas.openxmlformats.org/officeDocument/2006/relationships/image" Target="../media/image6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21.png"/><Relationship Id="rId5" Type="http://schemas.openxmlformats.org/officeDocument/2006/relationships/image" Target="../media/image10.png"/><Relationship Id="rId6" Type="http://schemas.openxmlformats.org/officeDocument/2006/relationships/hyperlink" Target="https://docs.google.com/presentation/d/1tWzH1m-6Nxf-twCmSOyFyk2PNXEF6j1MYApaZkmQKGw/edit#slide=id.p5"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59.png"/><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60.png"/><Relationship Id="rId4" Type="http://schemas.openxmlformats.org/officeDocument/2006/relationships/image" Target="../media/image55.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6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6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14.png"/><Relationship Id="rId9" Type="http://schemas.openxmlformats.org/officeDocument/2006/relationships/image" Target="../media/image28.jpg"/><Relationship Id="rId5" Type="http://schemas.openxmlformats.org/officeDocument/2006/relationships/image" Target="../media/image12.jp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6"/>
          <p:cNvSpPr txBox="1"/>
          <p:nvPr>
            <p:ph type="ctrTitle"/>
          </p:nvPr>
        </p:nvSpPr>
        <p:spPr>
          <a:xfrm>
            <a:off x="347625" y="229700"/>
            <a:ext cx="8796300" cy="15072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E36C09"/>
              </a:buClr>
              <a:buSzPts val="4320"/>
              <a:buFont typeface="Calibri"/>
              <a:buNone/>
            </a:pPr>
            <a:r>
              <a:rPr b="0" lang="en-US" sz="4020">
                <a:latin typeface="Roboto Black"/>
                <a:ea typeface="Roboto Black"/>
                <a:cs typeface="Roboto Black"/>
                <a:sym typeface="Roboto Black"/>
              </a:rPr>
              <a:t>TeamAIDAsha </a:t>
            </a:r>
            <a:endParaRPr b="0" sz="4020">
              <a:latin typeface="Roboto Black"/>
              <a:ea typeface="Roboto Black"/>
              <a:cs typeface="Roboto Black"/>
              <a:sym typeface="Roboto Black"/>
            </a:endParaRPr>
          </a:p>
          <a:p>
            <a:pPr indent="0" lvl="0" marL="0" rtl="0" algn="ctr">
              <a:lnSpc>
                <a:spcPct val="100000"/>
              </a:lnSpc>
              <a:spcBef>
                <a:spcPts val="0"/>
              </a:spcBef>
              <a:spcAft>
                <a:spcPts val="0"/>
              </a:spcAft>
              <a:buClr>
                <a:srgbClr val="E36C09"/>
              </a:buClr>
              <a:buSzPts val="4320"/>
              <a:buFont typeface="Calibri"/>
              <a:buNone/>
            </a:pPr>
            <a:r>
              <a:rPr b="0" lang="en-US" sz="4020">
                <a:latin typeface="Roboto Black"/>
                <a:ea typeface="Roboto Black"/>
                <a:cs typeface="Roboto Black"/>
                <a:sym typeface="Roboto Black"/>
              </a:rPr>
              <a:t>2026 Half &amp; Full Marathon Program</a:t>
            </a:r>
            <a:endParaRPr b="0" sz="4020">
              <a:latin typeface="Roboto Black"/>
              <a:ea typeface="Roboto Black"/>
              <a:cs typeface="Roboto Black"/>
              <a:sym typeface="Roboto Black"/>
            </a:endParaRPr>
          </a:p>
        </p:txBody>
      </p:sp>
      <p:sp>
        <p:nvSpPr>
          <p:cNvPr id="102" name="Google Shape;102;p16"/>
          <p:cNvSpPr txBox="1"/>
          <p:nvPr>
            <p:ph idx="1" type="subTitle"/>
          </p:nvPr>
        </p:nvSpPr>
        <p:spPr>
          <a:xfrm>
            <a:off x="2377153" y="4684482"/>
            <a:ext cx="4381500" cy="1270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E36C09"/>
              </a:buClr>
              <a:buSzPts val="1700"/>
              <a:buNone/>
            </a:pPr>
            <a:r>
              <a:rPr b="1" lang="en-US" sz="3000">
                <a:solidFill>
                  <a:schemeClr val="accent1"/>
                </a:solidFill>
                <a:latin typeface="Roboto"/>
                <a:ea typeface="Roboto"/>
                <a:cs typeface="Roboto"/>
                <a:sym typeface="Roboto"/>
              </a:rPr>
              <a:t>Information Session</a:t>
            </a:r>
            <a:endParaRPr b="1" sz="3000">
              <a:solidFill>
                <a:schemeClr val="accent1"/>
              </a:solidFill>
              <a:latin typeface="Roboto"/>
              <a:ea typeface="Roboto"/>
              <a:cs typeface="Roboto"/>
              <a:sym typeface="Roboto"/>
            </a:endParaRPr>
          </a:p>
          <a:p>
            <a:pPr indent="0" lvl="0" marL="0" rtl="0" algn="ctr">
              <a:lnSpc>
                <a:spcPct val="100000"/>
              </a:lnSpc>
              <a:spcBef>
                <a:spcPts val="0"/>
              </a:spcBef>
              <a:spcAft>
                <a:spcPts val="0"/>
              </a:spcAft>
              <a:buClr>
                <a:srgbClr val="E36C09"/>
              </a:buClr>
              <a:buSzPts val="1700"/>
              <a:buNone/>
            </a:pPr>
            <a:r>
              <a:rPr b="1" lang="en-US" sz="3000">
                <a:solidFill>
                  <a:schemeClr val="accent1"/>
                </a:solidFill>
                <a:latin typeface="Roboto"/>
                <a:ea typeface="Roboto"/>
                <a:cs typeface="Roboto"/>
                <a:sym typeface="Roboto"/>
              </a:rPr>
              <a:t>April 5, 2026</a:t>
            </a:r>
            <a:endParaRPr b="1" sz="3000">
              <a:solidFill>
                <a:schemeClr val="accent1"/>
              </a:solidFill>
              <a:latin typeface="Roboto"/>
              <a:ea typeface="Roboto"/>
              <a:cs typeface="Roboto"/>
              <a:sym typeface="Roboto"/>
            </a:endParaRPr>
          </a:p>
        </p:txBody>
      </p:sp>
      <p:pic>
        <p:nvPicPr>
          <p:cNvPr id="103" name="Google Shape;103;p16"/>
          <p:cNvPicPr preferRelativeResize="0"/>
          <p:nvPr/>
        </p:nvPicPr>
        <p:blipFill>
          <a:blip r:embed="rId3">
            <a:alphaModFix/>
          </a:blip>
          <a:stretch>
            <a:fillRect/>
          </a:stretch>
        </p:blipFill>
        <p:spPr>
          <a:xfrm>
            <a:off x="773463" y="1998613"/>
            <a:ext cx="3628527" cy="2424149"/>
          </a:xfrm>
          <a:prstGeom prst="rect">
            <a:avLst/>
          </a:prstGeom>
          <a:noFill/>
          <a:ln>
            <a:noFill/>
          </a:ln>
        </p:spPr>
      </p:pic>
      <p:pic>
        <p:nvPicPr>
          <p:cNvPr id="104" name="Google Shape;104;p16"/>
          <p:cNvPicPr preferRelativeResize="0"/>
          <p:nvPr/>
        </p:nvPicPr>
        <p:blipFill>
          <a:blip r:embed="rId4">
            <a:alphaModFix/>
          </a:blip>
          <a:stretch>
            <a:fillRect/>
          </a:stretch>
        </p:blipFill>
        <p:spPr>
          <a:xfrm>
            <a:off x="4885763" y="2020050"/>
            <a:ext cx="3724275" cy="2381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5"/>
          <p:cNvSpPr txBox="1"/>
          <p:nvPr/>
        </p:nvSpPr>
        <p:spPr>
          <a:xfrm>
            <a:off x="162124" y="365125"/>
            <a:ext cx="3546900" cy="1132500"/>
          </a:xfrm>
          <a:prstGeom prst="rect">
            <a:avLst/>
          </a:prstGeom>
          <a:noFill/>
          <a:ln>
            <a:noFill/>
          </a:ln>
        </p:spPr>
        <p:txBody>
          <a:bodyPr anchorCtr="0" anchor="ctr" bIns="39050" lIns="78100" spcFirstLastPara="1" rIns="78100" wrap="square" tIns="39050">
            <a:normAutofit/>
          </a:bodyPr>
          <a:lstStyle/>
          <a:p>
            <a:pPr indent="0" lvl="0" marL="0" rtl="0" algn="l">
              <a:lnSpc>
                <a:spcPct val="90000"/>
              </a:lnSpc>
              <a:spcBef>
                <a:spcPts val="0"/>
              </a:spcBef>
              <a:spcAft>
                <a:spcPts val="0"/>
              </a:spcAft>
              <a:buNone/>
            </a:pPr>
            <a:r>
              <a:rPr b="1" lang="en-US" sz="3758">
                <a:latin typeface="Roboto"/>
                <a:ea typeface="Roboto"/>
                <a:cs typeface="Roboto"/>
                <a:sym typeface="Roboto"/>
              </a:rPr>
              <a:t>AID India </a:t>
            </a:r>
            <a:endParaRPr b="1" sz="3758">
              <a:solidFill>
                <a:srgbClr val="000000"/>
              </a:solidFill>
              <a:latin typeface="Roboto"/>
              <a:ea typeface="Roboto"/>
              <a:cs typeface="Roboto"/>
              <a:sym typeface="Roboto"/>
            </a:endParaRPr>
          </a:p>
        </p:txBody>
      </p:sp>
      <p:sp>
        <p:nvSpPr>
          <p:cNvPr id="213" name="Google Shape;213;p25"/>
          <p:cNvSpPr txBox="1"/>
          <p:nvPr/>
        </p:nvSpPr>
        <p:spPr>
          <a:xfrm>
            <a:off x="162125" y="1145725"/>
            <a:ext cx="3888900" cy="429000"/>
          </a:xfrm>
          <a:prstGeom prst="rect">
            <a:avLst/>
          </a:prstGeom>
          <a:noFill/>
          <a:ln>
            <a:noFill/>
          </a:ln>
        </p:spPr>
        <p:txBody>
          <a:bodyPr anchorCtr="0" anchor="t" bIns="39750" lIns="79500" spcFirstLastPara="1" rIns="79500" wrap="square" tIns="39750">
            <a:spAutoFit/>
          </a:bodyPr>
          <a:lstStyle/>
          <a:p>
            <a:pPr indent="0" lvl="0" marL="0" marR="0" rtl="0" algn="l">
              <a:lnSpc>
                <a:spcPct val="100000"/>
              </a:lnSpc>
              <a:spcBef>
                <a:spcPts val="0"/>
              </a:spcBef>
              <a:spcAft>
                <a:spcPts val="0"/>
              </a:spcAft>
              <a:buClr>
                <a:srgbClr val="000000"/>
              </a:buClr>
              <a:buSzPts val="1565"/>
              <a:buFont typeface="Calibri"/>
              <a:buNone/>
            </a:pPr>
            <a:r>
              <a:rPr b="1" lang="en-US" sz="2265">
                <a:latin typeface="Calibri"/>
                <a:ea typeface="Calibri"/>
                <a:cs typeface="Calibri"/>
                <a:sym typeface="Calibri"/>
              </a:rPr>
              <a:t>https://www.aidindia.org</a:t>
            </a:r>
            <a:endParaRPr sz="1917"/>
          </a:p>
        </p:txBody>
      </p:sp>
      <p:sp>
        <p:nvSpPr>
          <p:cNvPr id="214" name="Google Shape;214;p25"/>
          <p:cNvSpPr txBox="1"/>
          <p:nvPr>
            <p:ph idx="1" type="body"/>
          </p:nvPr>
        </p:nvSpPr>
        <p:spPr>
          <a:xfrm>
            <a:off x="268675" y="1954825"/>
            <a:ext cx="7020600" cy="3124200"/>
          </a:xfrm>
          <a:prstGeom prst="rect">
            <a:avLst/>
          </a:prstGeom>
          <a:noFill/>
          <a:ln>
            <a:noFill/>
          </a:ln>
        </p:spPr>
        <p:txBody>
          <a:bodyPr anchorCtr="0" anchor="t" bIns="45700" lIns="91425" spcFirstLastPara="1" rIns="91425" wrap="square" tIns="45700">
            <a:noAutofit/>
          </a:bodyPr>
          <a:lstStyle/>
          <a:p>
            <a:pPr indent="-425450" lvl="0" marL="457200" rtl="0" algn="l">
              <a:spcBef>
                <a:spcPts val="400"/>
              </a:spcBef>
              <a:spcAft>
                <a:spcPts val="0"/>
              </a:spcAft>
              <a:buSzPts val="3100"/>
              <a:buChar char="•"/>
            </a:pPr>
            <a:r>
              <a:rPr b="1" lang="en-US" sz="3100"/>
              <a:t>Founded: </a:t>
            </a:r>
            <a:r>
              <a:rPr b="1" lang="en-US" sz="3100">
                <a:solidFill>
                  <a:srgbClr val="70AD47"/>
                </a:solidFill>
              </a:rPr>
              <a:t>1991 </a:t>
            </a:r>
            <a:r>
              <a:rPr b="1" lang="en-US" sz="3100"/>
              <a:t>                                 </a:t>
            </a:r>
            <a:endParaRPr b="1" sz="3100"/>
          </a:p>
          <a:p>
            <a:pPr indent="-425450" lvl="0" marL="457200" rtl="0" algn="l">
              <a:spcBef>
                <a:spcPts val="400"/>
              </a:spcBef>
              <a:spcAft>
                <a:spcPts val="0"/>
              </a:spcAft>
              <a:buSzPts val="3100"/>
              <a:buChar char="•"/>
            </a:pPr>
            <a:r>
              <a:rPr b="1" lang="en-US" sz="3100"/>
              <a:t>Chapters in the US: </a:t>
            </a:r>
            <a:r>
              <a:rPr b="1" lang="en-US" sz="3100">
                <a:solidFill>
                  <a:srgbClr val="70AD47"/>
                </a:solidFill>
              </a:rPr>
              <a:t>20</a:t>
            </a:r>
            <a:endParaRPr b="1" sz="3100">
              <a:solidFill>
                <a:srgbClr val="70AD47"/>
              </a:solidFill>
            </a:endParaRPr>
          </a:p>
          <a:p>
            <a:pPr indent="-425450" lvl="0" marL="457200" rtl="0" algn="l">
              <a:spcBef>
                <a:spcPts val="400"/>
              </a:spcBef>
              <a:spcAft>
                <a:spcPts val="0"/>
              </a:spcAft>
              <a:buSzPts val="3100"/>
              <a:buChar char="•"/>
            </a:pPr>
            <a:r>
              <a:rPr b="1" lang="en-US" sz="3100"/>
              <a:t>Number of Volunteers: </a:t>
            </a:r>
            <a:r>
              <a:rPr b="1" lang="en-US" sz="3100">
                <a:solidFill>
                  <a:srgbClr val="70AD47"/>
                </a:solidFill>
              </a:rPr>
              <a:t>800+</a:t>
            </a:r>
            <a:r>
              <a:rPr b="1" lang="en-US" sz="3100"/>
              <a:t>             </a:t>
            </a:r>
            <a:endParaRPr b="1" sz="3100"/>
          </a:p>
          <a:p>
            <a:pPr indent="-425450" lvl="0" marL="457200" rtl="0" algn="l">
              <a:spcBef>
                <a:spcPts val="400"/>
              </a:spcBef>
              <a:spcAft>
                <a:spcPts val="0"/>
              </a:spcAft>
              <a:buSzPts val="3100"/>
              <a:buChar char="•"/>
            </a:pPr>
            <a:r>
              <a:rPr b="1" lang="en-US" sz="3100"/>
              <a:t>Total Supported Projects: </a:t>
            </a:r>
            <a:r>
              <a:rPr b="1" lang="en-US" sz="3100">
                <a:solidFill>
                  <a:srgbClr val="70AD47"/>
                </a:solidFill>
              </a:rPr>
              <a:t>625+</a:t>
            </a:r>
            <a:endParaRPr b="1" sz="3100">
              <a:solidFill>
                <a:srgbClr val="70AD47"/>
              </a:solidFill>
            </a:endParaRPr>
          </a:p>
          <a:p>
            <a:pPr indent="-425450" lvl="0" marL="457200" rtl="0" algn="l">
              <a:spcBef>
                <a:spcPts val="400"/>
              </a:spcBef>
              <a:spcAft>
                <a:spcPts val="0"/>
              </a:spcAft>
              <a:buSzPts val="3100"/>
              <a:buChar char="•"/>
            </a:pPr>
            <a:r>
              <a:rPr b="1" lang="en-US" sz="3100"/>
              <a:t>Ongoing Projects: </a:t>
            </a:r>
            <a:r>
              <a:rPr b="1" lang="en-US" sz="3100">
                <a:solidFill>
                  <a:srgbClr val="70AD47"/>
                </a:solidFill>
              </a:rPr>
              <a:t>125+</a:t>
            </a:r>
            <a:r>
              <a:rPr b="1" lang="en-US" sz="3100"/>
              <a:t>                    </a:t>
            </a:r>
            <a:endParaRPr b="1" sz="3100"/>
          </a:p>
          <a:p>
            <a:pPr indent="-425450" lvl="0" marL="457200" rtl="0" algn="l">
              <a:spcBef>
                <a:spcPts val="400"/>
              </a:spcBef>
              <a:spcAft>
                <a:spcPts val="0"/>
              </a:spcAft>
              <a:buSzPts val="3100"/>
              <a:buChar char="•"/>
            </a:pPr>
            <a:r>
              <a:rPr b="1" lang="en-US" sz="3100"/>
              <a:t>Projects Visited by AID volunteers: </a:t>
            </a:r>
            <a:r>
              <a:rPr b="1" lang="en-US" sz="3100">
                <a:solidFill>
                  <a:srgbClr val="70AD47"/>
                </a:solidFill>
              </a:rPr>
              <a:t>All</a:t>
            </a:r>
            <a:endParaRPr b="1" sz="3100">
              <a:solidFill>
                <a:srgbClr val="70AD47"/>
              </a:solidFill>
            </a:endParaRPr>
          </a:p>
          <a:p>
            <a:pPr indent="0" lvl="0" marL="457200" rtl="0" algn="l">
              <a:spcBef>
                <a:spcPts val="400"/>
              </a:spcBef>
              <a:spcAft>
                <a:spcPts val="0"/>
              </a:spcAft>
              <a:buNone/>
            </a:pPr>
            <a:r>
              <a:t/>
            </a:r>
            <a:endParaRPr b="1" sz="3100">
              <a:solidFill>
                <a:srgbClr val="70AD47"/>
              </a:solidFill>
            </a:endParaRPr>
          </a:p>
        </p:txBody>
      </p:sp>
      <p:pic>
        <p:nvPicPr>
          <p:cNvPr id="215" name="Google Shape;215;p25"/>
          <p:cNvPicPr preferRelativeResize="0"/>
          <p:nvPr/>
        </p:nvPicPr>
        <p:blipFill rotWithShape="1">
          <a:blip r:embed="rId3">
            <a:alphaModFix/>
          </a:blip>
          <a:srcRect b="0" l="17905" r="0" t="0"/>
          <a:stretch/>
        </p:blipFill>
        <p:spPr>
          <a:xfrm>
            <a:off x="3882025" y="0"/>
            <a:ext cx="5261975" cy="2034800"/>
          </a:xfrm>
          <a:prstGeom prst="rect">
            <a:avLst/>
          </a:prstGeom>
          <a:noFill/>
          <a:ln>
            <a:noFill/>
          </a:ln>
        </p:spPr>
      </p:pic>
      <p:sp>
        <p:nvSpPr>
          <p:cNvPr id="216" name="Google Shape;216;p25"/>
          <p:cNvSpPr/>
          <p:nvPr/>
        </p:nvSpPr>
        <p:spPr>
          <a:xfrm>
            <a:off x="6413374" y="2266725"/>
            <a:ext cx="2236200" cy="2034900"/>
          </a:xfrm>
          <a:prstGeom prst="ellipse">
            <a:avLst/>
          </a:prstGeom>
          <a:solidFill>
            <a:srgbClr val="70AD47"/>
          </a:solidFill>
          <a:ln cap="flat" cmpd="sng" w="11050">
            <a:solidFill>
              <a:srgbClr val="ED7D31"/>
            </a:solidFill>
            <a:prstDash val="solid"/>
            <a:miter lim="800000"/>
            <a:headEnd len="sm" w="sm" type="none"/>
            <a:tailEnd len="sm" w="sm" type="none"/>
          </a:ln>
        </p:spPr>
        <p:txBody>
          <a:bodyPr anchorCtr="0" anchor="ctr" bIns="39750" lIns="79500" spcFirstLastPara="1" rIns="79500" wrap="square" tIns="39750">
            <a:noAutofit/>
          </a:bodyPr>
          <a:lstStyle/>
          <a:p>
            <a:pPr indent="0" lvl="0" marL="0" marR="0" rtl="0" algn="ctr">
              <a:lnSpc>
                <a:spcPct val="100000"/>
              </a:lnSpc>
              <a:spcBef>
                <a:spcPts val="0"/>
              </a:spcBef>
              <a:spcAft>
                <a:spcPts val="0"/>
              </a:spcAft>
              <a:buClr>
                <a:srgbClr val="FFFFFF"/>
              </a:buClr>
              <a:buSzPts val="2087"/>
              <a:buFont typeface="Calibri"/>
              <a:buNone/>
            </a:pPr>
            <a:r>
              <a:rPr b="0" i="0" lang="en-US" sz="2687" u="none" cap="none" strike="noStrike">
                <a:solidFill>
                  <a:srgbClr val="FFFFFF"/>
                </a:solidFill>
                <a:latin typeface="Calibri"/>
                <a:ea typeface="Calibri"/>
                <a:cs typeface="Calibri"/>
                <a:sym typeface="Calibri"/>
              </a:rPr>
              <a:t>$</a:t>
            </a:r>
            <a:r>
              <a:rPr lang="en-US" sz="2687">
                <a:solidFill>
                  <a:srgbClr val="FFFFFF"/>
                </a:solidFill>
                <a:latin typeface="Calibri"/>
                <a:ea typeface="Calibri"/>
                <a:cs typeface="Calibri"/>
                <a:sym typeface="Calibri"/>
              </a:rPr>
              <a:t>3.3 Million</a:t>
            </a:r>
            <a:br>
              <a:rPr b="0" i="0" lang="en-US" sz="2087" u="none" cap="none" strike="noStrike">
                <a:solidFill>
                  <a:srgbClr val="FFFFFF"/>
                </a:solidFill>
                <a:latin typeface="Calibri"/>
                <a:ea typeface="Calibri"/>
                <a:cs typeface="Calibri"/>
                <a:sym typeface="Calibri"/>
              </a:rPr>
            </a:br>
            <a:r>
              <a:rPr lang="en-US" sz="1565">
                <a:solidFill>
                  <a:srgbClr val="FFFFFF"/>
                </a:solidFill>
                <a:latin typeface="Calibri"/>
                <a:ea typeface="Calibri"/>
                <a:cs typeface="Calibri"/>
                <a:sym typeface="Calibri"/>
              </a:rPr>
              <a:t>Grassroot Project support in 2025</a:t>
            </a:r>
            <a:endParaRPr sz="1217"/>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6"/>
          <p:cNvSpPr txBox="1"/>
          <p:nvPr/>
        </p:nvSpPr>
        <p:spPr>
          <a:xfrm>
            <a:off x="162123" y="174625"/>
            <a:ext cx="8982000" cy="1132500"/>
          </a:xfrm>
          <a:prstGeom prst="rect">
            <a:avLst/>
          </a:prstGeom>
          <a:noFill/>
          <a:ln>
            <a:noFill/>
          </a:ln>
        </p:spPr>
        <p:txBody>
          <a:bodyPr anchorCtr="0" anchor="ctr" bIns="39050" lIns="78100" spcFirstLastPara="1" rIns="78100" wrap="square" tIns="39050">
            <a:normAutofit/>
          </a:bodyPr>
          <a:lstStyle/>
          <a:p>
            <a:pPr indent="0" lvl="0" marL="0" rtl="0" algn="l">
              <a:lnSpc>
                <a:spcPct val="90000"/>
              </a:lnSpc>
              <a:spcBef>
                <a:spcPts val="0"/>
              </a:spcBef>
              <a:spcAft>
                <a:spcPts val="0"/>
              </a:spcAft>
              <a:buNone/>
            </a:pPr>
            <a:r>
              <a:rPr b="1" lang="en-US" sz="3758">
                <a:latin typeface="Roboto"/>
                <a:ea typeface="Roboto"/>
                <a:cs typeface="Roboto"/>
                <a:sym typeface="Roboto"/>
              </a:rPr>
              <a:t>AID Boston </a:t>
            </a:r>
            <a:r>
              <a:rPr b="1" lang="en-US" sz="3758">
                <a:solidFill>
                  <a:srgbClr val="000000"/>
                </a:solidFill>
                <a:latin typeface="Roboto"/>
                <a:ea typeface="Roboto"/>
                <a:cs typeface="Roboto"/>
                <a:sym typeface="Roboto"/>
              </a:rPr>
              <a:t>By the Numbers (2025)</a:t>
            </a:r>
            <a:endParaRPr b="1" sz="3758">
              <a:solidFill>
                <a:srgbClr val="000000"/>
              </a:solidFill>
              <a:latin typeface="Roboto"/>
              <a:ea typeface="Roboto"/>
              <a:cs typeface="Roboto"/>
              <a:sym typeface="Roboto"/>
            </a:endParaRPr>
          </a:p>
        </p:txBody>
      </p:sp>
      <p:sp>
        <p:nvSpPr>
          <p:cNvPr id="222" name="Google Shape;222;p26"/>
          <p:cNvSpPr/>
          <p:nvPr/>
        </p:nvSpPr>
        <p:spPr>
          <a:xfrm>
            <a:off x="5314729" y="1363998"/>
            <a:ext cx="1745100" cy="1686000"/>
          </a:xfrm>
          <a:prstGeom prst="ellipse">
            <a:avLst/>
          </a:prstGeom>
          <a:solidFill>
            <a:srgbClr val="ED7D31"/>
          </a:solidFill>
          <a:ln cap="flat" cmpd="sng" w="11050">
            <a:solidFill>
              <a:srgbClr val="ED7D31"/>
            </a:solidFill>
            <a:prstDash val="solid"/>
            <a:miter lim="800000"/>
            <a:headEnd len="sm" w="sm" type="none"/>
            <a:tailEnd len="sm" w="sm" type="none"/>
          </a:ln>
        </p:spPr>
        <p:txBody>
          <a:bodyPr anchorCtr="0" anchor="ctr" bIns="39750" lIns="79500" spcFirstLastPara="1" rIns="79500" wrap="square" tIns="39750">
            <a:noAutofit/>
          </a:bodyPr>
          <a:lstStyle/>
          <a:p>
            <a:pPr indent="0" lvl="0" marL="0" marR="0" rtl="0" algn="ctr">
              <a:lnSpc>
                <a:spcPct val="100000"/>
              </a:lnSpc>
              <a:spcBef>
                <a:spcPts val="0"/>
              </a:spcBef>
              <a:spcAft>
                <a:spcPts val="0"/>
              </a:spcAft>
              <a:buClr>
                <a:srgbClr val="FFFFFF"/>
              </a:buClr>
              <a:buSzPts val="2087"/>
              <a:buFont typeface="Calibri"/>
              <a:buNone/>
            </a:pPr>
            <a:r>
              <a:rPr b="0" i="0" lang="en-US" sz="2087" u="none" cap="none" strike="noStrike">
                <a:solidFill>
                  <a:srgbClr val="FFFFFF"/>
                </a:solidFill>
                <a:latin typeface="Calibri"/>
                <a:ea typeface="Calibri"/>
                <a:cs typeface="Calibri"/>
                <a:sym typeface="Calibri"/>
              </a:rPr>
              <a:t>$</a:t>
            </a:r>
            <a:r>
              <a:rPr lang="en-US" sz="2087">
                <a:solidFill>
                  <a:srgbClr val="FFFFFF"/>
                </a:solidFill>
                <a:latin typeface="Calibri"/>
                <a:ea typeface="Calibri"/>
                <a:cs typeface="Calibri"/>
                <a:sym typeface="Calibri"/>
              </a:rPr>
              <a:t>265K</a:t>
            </a:r>
            <a:br>
              <a:rPr b="0" i="0" lang="en-US" sz="2087" u="none" cap="none" strike="noStrike">
                <a:solidFill>
                  <a:srgbClr val="FFFFFF"/>
                </a:solidFill>
                <a:latin typeface="Calibri"/>
                <a:ea typeface="Calibri"/>
                <a:cs typeface="Calibri"/>
                <a:sym typeface="Calibri"/>
              </a:rPr>
            </a:br>
            <a:r>
              <a:rPr lang="en-US" sz="1565">
                <a:solidFill>
                  <a:srgbClr val="FFFFFF"/>
                </a:solidFill>
                <a:latin typeface="Calibri"/>
                <a:ea typeface="Calibri"/>
                <a:cs typeface="Calibri"/>
                <a:sym typeface="Calibri"/>
              </a:rPr>
              <a:t>Grassroot Project Support</a:t>
            </a:r>
            <a:endParaRPr sz="1217"/>
          </a:p>
        </p:txBody>
      </p:sp>
      <p:pic>
        <p:nvPicPr>
          <p:cNvPr id="223" name="Google Shape;223;p26"/>
          <p:cNvPicPr preferRelativeResize="0"/>
          <p:nvPr/>
        </p:nvPicPr>
        <p:blipFill>
          <a:blip r:embed="rId3">
            <a:alphaModFix/>
          </a:blip>
          <a:stretch>
            <a:fillRect/>
          </a:stretch>
        </p:blipFill>
        <p:spPr>
          <a:xfrm>
            <a:off x="162125" y="1364000"/>
            <a:ext cx="5076025" cy="4752924"/>
          </a:xfrm>
          <a:prstGeom prst="rect">
            <a:avLst/>
          </a:prstGeom>
          <a:noFill/>
          <a:ln>
            <a:noFill/>
          </a:ln>
        </p:spPr>
      </p:pic>
      <p:sp>
        <p:nvSpPr>
          <p:cNvPr id="224" name="Google Shape;224;p26"/>
          <p:cNvSpPr/>
          <p:nvPr/>
        </p:nvSpPr>
        <p:spPr>
          <a:xfrm>
            <a:off x="5388425" y="3127550"/>
            <a:ext cx="3479400" cy="954300"/>
          </a:xfrm>
          <a:prstGeom prst="roundRect">
            <a:avLst>
              <a:gd fmla="val 16667" name="adj"/>
            </a:avLst>
          </a:prstGeom>
          <a:solidFill>
            <a:srgbClr val="5B9BD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2087">
                <a:solidFill>
                  <a:schemeClr val="lt1"/>
                </a:solidFill>
                <a:latin typeface="Calibri"/>
                <a:ea typeface="Calibri"/>
                <a:cs typeface="Calibri"/>
                <a:sym typeface="Calibri"/>
              </a:rPr>
              <a:t>8 States </a:t>
            </a:r>
            <a:endParaRPr sz="2087">
              <a:solidFill>
                <a:schemeClr val="lt1"/>
              </a:solidFill>
              <a:latin typeface="Calibri"/>
              <a:ea typeface="Calibri"/>
              <a:cs typeface="Calibri"/>
              <a:sym typeface="Calibri"/>
            </a:endParaRPr>
          </a:p>
          <a:p>
            <a:pPr indent="0" lvl="0" marL="0" rtl="0" algn="ctr">
              <a:spcBef>
                <a:spcPts val="0"/>
              </a:spcBef>
              <a:spcAft>
                <a:spcPts val="0"/>
              </a:spcAft>
              <a:buNone/>
            </a:pPr>
            <a:r>
              <a:rPr i="1" lang="en-US" sz="1100">
                <a:solidFill>
                  <a:schemeClr val="lt1"/>
                </a:solidFill>
              </a:rPr>
              <a:t>(Delhi, Gujarat, Jharkhand, Karnataka, Odisha, Rajasthan, Uttar Pradesh, West Bengal)</a:t>
            </a:r>
            <a:endParaRPr sz="1217">
              <a:solidFill>
                <a:schemeClr val="lt1"/>
              </a:solidFill>
            </a:endParaRPr>
          </a:p>
        </p:txBody>
      </p:sp>
      <p:sp>
        <p:nvSpPr>
          <p:cNvPr id="225" name="Google Shape;225;p26"/>
          <p:cNvSpPr/>
          <p:nvPr/>
        </p:nvSpPr>
        <p:spPr>
          <a:xfrm>
            <a:off x="7200454" y="1363998"/>
            <a:ext cx="1745100" cy="1686000"/>
          </a:xfrm>
          <a:prstGeom prst="ellipse">
            <a:avLst/>
          </a:prstGeom>
          <a:solidFill>
            <a:srgbClr val="ED7D31"/>
          </a:solidFill>
          <a:ln cap="flat" cmpd="sng" w="11050">
            <a:solidFill>
              <a:srgbClr val="ED7D31"/>
            </a:solidFill>
            <a:prstDash val="solid"/>
            <a:miter lim="800000"/>
            <a:headEnd len="sm" w="sm" type="none"/>
            <a:tailEnd len="sm" w="sm" type="none"/>
          </a:ln>
        </p:spPr>
        <p:txBody>
          <a:bodyPr anchorCtr="0" anchor="ctr" bIns="39750" lIns="79500" spcFirstLastPara="1" rIns="79500" wrap="square" tIns="39750">
            <a:noAutofit/>
          </a:bodyPr>
          <a:lstStyle/>
          <a:p>
            <a:pPr indent="0" lvl="0" marL="0" marR="0" rtl="0" algn="ctr">
              <a:lnSpc>
                <a:spcPct val="100000"/>
              </a:lnSpc>
              <a:spcBef>
                <a:spcPts val="0"/>
              </a:spcBef>
              <a:spcAft>
                <a:spcPts val="0"/>
              </a:spcAft>
              <a:buClr>
                <a:srgbClr val="FFFFFF"/>
              </a:buClr>
              <a:buSzPts val="2087"/>
              <a:buFont typeface="Calibri"/>
              <a:buNone/>
            </a:pPr>
            <a:r>
              <a:rPr lang="en-US" sz="2087">
                <a:solidFill>
                  <a:srgbClr val="FFFFFF"/>
                </a:solidFill>
                <a:latin typeface="Calibri"/>
                <a:ea typeface="Calibri"/>
                <a:cs typeface="Calibri"/>
                <a:sym typeface="Calibri"/>
              </a:rPr>
              <a:t>20+</a:t>
            </a:r>
            <a:br>
              <a:rPr b="0" i="0" lang="en-US" sz="2087" u="none" cap="none" strike="noStrike">
                <a:solidFill>
                  <a:srgbClr val="FFFFFF"/>
                </a:solidFill>
                <a:latin typeface="Calibri"/>
                <a:ea typeface="Calibri"/>
                <a:cs typeface="Calibri"/>
                <a:sym typeface="Calibri"/>
              </a:rPr>
            </a:br>
            <a:r>
              <a:rPr lang="en-US" sz="1565">
                <a:solidFill>
                  <a:srgbClr val="FFFFFF"/>
                </a:solidFill>
                <a:latin typeface="Calibri"/>
                <a:ea typeface="Calibri"/>
                <a:cs typeface="Calibri"/>
                <a:sym typeface="Calibri"/>
              </a:rPr>
              <a:t>Volunteers</a:t>
            </a:r>
            <a:endParaRPr sz="1217"/>
          </a:p>
        </p:txBody>
      </p:sp>
      <p:sp>
        <p:nvSpPr>
          <p:cNvPr id="226" name="Google Shape;226;p26"/>
          <p:cNvSpPr/>
          <p:nvPr/>
        </p:nvSpPr>
        <p:spPr>
          <a:xfrm>
            <a:off x="5388425" y="4322475"/>
            <a:ext cx="3479400" cy="601200"/>
          </a:xfrm>
          <a:prstGeom prst="roundRect">
            <a:avLst>
              <a:gd fmla="val 16667" name="adj"/>
            </a:avLst>
          </a:prstGeom>
          <a:solidFill>
            <a:srgbClr val="70AD4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2087">
                <a:solidFill>
                  <a:schemeClr val="lt1"/>
                </a:solidFill>
                <a:latin typeface="Calibri"/>
                <a:ea typeface="Calibri"/>
                <a:cs typeface="Calibri"/>
                <a:sym typeface="Calibri"/>
              </a:rPr>
              <a:t>Virtual/In person Meetings</a:t>
            </a:r>
            <a:endParaRPr sz="2087">
              <a:solidFill>
                <a:schemeClr val="lt1"/>
              </a:solidFill>
              <a:latin typeface="Calibri"/>
              <a:ea typeface="Calibri"/>
              <a:cs typeface="Calibri"/>
              <a:sym typeface="Calibri"/>
            </a:endParaRPr>
          </a:p>
          <a:p>
            <a:pPr indent="0" lvl="0" marL="0" rtl="0" algn="ctr">
              <a:spcBef>
                <a:spcPts val="0"/>
              </a:spcBef>
              <a:spcAft>
                <a:spcPts val="0"/>
              </a:spcAft>
              <a:buNone/>
            </a:pPr>
            <a:r>
              <a:rPr i="1" lang="en-US" sz="1100">
                <a:solidFill>
                  <a:schemeClr val="lt1"/>
                </a:solidFill>
              </a:rPr>
              <a:t>Every Sunday - join us!</a:t>
            </a:r>
            <a:endParaRPr sz="1217">
              <a:solidFill>
                <a:schemeClr val="lt1"/>
              </a:solidFill>
            </a:endParaRPr>
          </a:p>
        </p:txBody>
      </p:sp>
      <p:sp>
        <p:nvSpPr>
          <p:cNvPr id="227" name="Google Shape;227;p26"/>
          <p:cNvSpPr/>
          <p:nvPr/>
        </p:nvSpPr>
        <p:spPr>
          <a:xfrm>
            <a:off x="5388425" y="5014975"/>
            <a:ext cx="3479400" cy="900900"/>
          </a:xfrm>
          <a:prstGeom prst="roundRect">
            <a:avLst>
              <a:gd fmla="val 16667" name="adj"/>
            </a:avLst>
          </a:prstGeom>
          <a:solidFill>
            <a:srgbClr val="70AD4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2087">
                <a:solidFill>
                  <a:schemeClr val="lt1"/>
                </a:solidFill>
                <a:latin typeface="Calibri"/>
                <a:ea typeface="Calibri"/>
                <a:cs typeface="Calibri"/>
                <a:sym typeface="Calibri"/>
              </a:rPr>
              <a:t>All Projects visited by Volunteers</a:t>
            </a:r>
            <a:endParaRPr sz="1217">
              <a:solidFill>
                <a:schemeClr val="lt1"/>
              </a:solidFill>
            </a:endParaRPr>
          </a:p>
        </p:txBody>
      </p:sp>
      <p:sp>
        <p:nvSpPr>
          <p:cNvPr id="228" name="Google Shape;228;p26"/>
          <p:cNvSpPr txBox="1"/>
          <p:nvPr/>
        </p:nvSpPr>
        <p:spPr>
          <a:xfrm>
            <a:off x="5770202" y="5915875"/>
            <a:ext cx="2453400" cy="321300"/>
          </a:xfrm>
          <a:prstGeom prst="rect">
            <a:avLst/>
          </a:prstGeom>
          <a:noFill/>
          <a:ln>
            <a:noFill/>
          </a:ln>
        </p:spPr>
        <p:txBody>
          <a:bodyPr anchorCtr="0" anchor="t" bIns="39750" lIns="79500" spcFirstLastPara="1" rIns="79500" wrap="square" tIns="39750">
            <a:spAutoFit/>
          </a:bodyPr>
          <a:lstStyle/>
          <a:p>
            <a:pPr indent="0" lvl="0" marL="0" marR="0" rtl="0" algn="l">
              <a:lnSpc>
                <a:spcPct val="100000"/>
              </a:lnSpc>
              <a:spcBef>
                <a:spcPts val="0"/>
              </a:spcBef>
              <a:spcAft>
                <a:spcPts val="0"/>
              </a:spcAft>
              <a:buClr>
                <a:srgbClr val="000000"/>
              </a:buClr>
              <a:buSzPts val="1565"/>
              <a:buFont typeface="Calibri"/>
              <a:buNone/>
            </a:pPr>
            <a:r>
              <a:rPr b="1" lang="en-US" sz="1565">
                <a:latin typeface="Calibri"/>
                <a:ea typeface="Calibri"/>
                <a:cs typeface="Calibri"/>
                <a:sym typeface="Calibri"/>
              </a:rPr>
              <a:t>https://www.aidboston.org</a:t>
            </a:r>
            <a:endParaRPr sz="1217"/>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7"/>
          <p:cNvSpPr/>
          <p:nvPr/>
        </p:nvSpPr>
        <p:spPr>
          <a:xfrm>
            <a:off x="5388425" y="1256050"/>
            <a:ext cx="3479400" cy="4936200"/>
          </a:xfrm>
          <a:prstGeom prst="roundRect">
            <a:avLst>
              <a:gd fmla="val 16667" name="adj"/>
            </a:avLst>
          </a:prstGeom>
          <a:solidFill>
            <a:srgbClr val="5B9BD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17">
              <a:solidFill>
                <a:schemeClr val="lt1"/>
              </a:solidFill>
            </a:endParaRPr>
          </a:p>
        </p:txBody>
      </p:sp>
      <p:sp>
        <p:nvSpPr>
          <p:cNvPr id="234" name="Google Shape;234;p27"/>
          <p:cNvSpPr txBox="1"/>
          <p:nvPr>
            <p:ph type="title"/>
          </p:nvPr>
        </p:nvSpPr>
        <p:spPr>
          <a:xfrm>
            <a:off x="281250" y="284972"/>
            <a:ext cx="8581500" cy="795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32000"/>
              <a:buFont typeface="Calibri"/>
              <a:buNone/>
            </a:pPr>
            <a:r>
              <a:rPr lang="en-US" sz="3333">
                <a:solidFill>
                  <a:srgbClr val="000000"/>
                </a:solidFill>
                <a:latin typeface="Roboto"/>
                <a:ea typeface="Roboto"/>
                <a:cs typeface="Roboto"/>
                <a:sym typeface="Roboto"/>
              </a:rPr>
              <a:t>Association for India’s Development Boston</a:t>
            </a:r>
            <a:endParaRPr sz="3333">
              <a:solidFill>
                <a:srgbClr val="000000"/>
              </a:solidFill>
              <a:latin typeface="Roboto"/>
              <a:ea typeface="Roboto"/>
              <a:cs typeface="Roboto"/>
              <a:sym typeface="Roboto"/>
            </a:endParaRPr>
          </a:p>
          <a:p>
            <a:pPr indent="0" lvl="0" marL="0" rtl="0" algn="ctr">
              <a:lnSpc>
                <a:spcPct val="100000"/>
              </a:lnSpc>
              <a:spcBef>
                <a:spcPts val="0"/>
              </a:spcBef>
              <a:spcAft>
                <a:spcPts val="0"/>
              </a:spcAft>
              <a:buClr>
                <a:srgbClr val="E36C09"/>
              </a:buClr>
              <a:buSzPct val="136552"/>
              <a:buFont typeface="Calibri"/>
              <a:buNone/>
            </a:pPr>
            <a:r>
              <a:rPr lang="en-US" sz="3222">
                <a:solidFill>
                  <a:schemeClr val="accent1"/>
                </a:solidFill>
                <a:latin typeface="Roboto"/>
                <a:ea typeface="Roboto"/>
                <a:cs typeface="Roboto"/>
                <a:sym typeface="Roboto"/>
              </a:rPr>
              <a:t>www.aidboston.org</a:t>
            </a:r>
            <a:endParaRPr sz="3222">
              <a:latin typeface="Roboto"/>
              <a:ea typeface="Roboto"/>
              <a:cs typeface="Roboto"/>
              <a:sym typeface="Roboto"/>
            </a:endParaRPr>
          </a:p>
        </p:txBody>
      </p:sp>
      <p:pic>
        <p:nvPicPr>
          <p:cNvPr id="235" name="Google Shape;235;p27"/>
          <p:cNvPicPr preferRelativeResize="0"/>
          <p:nvPr/>
        </p:nvPicPr>
        <p:blipFill>
          <a:blip r:embed="rId3">
            <a:alphaModFix/>
          </a:blip>
          <a:stretch>
            <a:fillRect/>
          </a:stretch>
        </p:blipFill>
        <p:spPr>
          <a:xfrm>
            <a:off x="5729625" y="1408600"/>
            <a:ext cx="2797000" cy="4344100"/>
          </a:xfrm>
          <a:prstGeom prst="rect">
            <a:avLst/>
          </a:prstGeom>
          <a:noFill/>
          <a:ln>
            <a:noFill/>
          </a:ln>
        </p:spPr>
      </p:pic>
      <p:sp>
        <p:nvSpPr>
          <p:cNvPr id="236" name="Google Shape;236;p27"/>
          <p:cNvSpPr/>
          <p:nvPr/>
        </p:nvSpPr>
        <p:spPr>
          <a:xfrm>
            <a:off x="139850" y="1256050"/>
            <a:ext cx="5085300" cy="4936200"/>
          </a:xfrm>
          <a:prstGeom prst="roundRect">
            <a:avLst>
              <a:gd fmla="val 16667" name="adj"/>
            </a:avLst>
          </a:prstGeom>
          <a:solidFill>
            <a:srgbClr val="70AD4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17">
              <a:solidFill>
                <a:schemeClr val="lt1"/>
              </a:solidFill>
            </a:endParaRPr>
          </a:p>
        </p:txBody>
      </p:sp>
      <p:pic>
        <p:nvPicPr>
          <p:cNvPr id="237" name="Google Shape;237;p27"/>
          <p:cNvPicPr preferRelativeResize="0"/>
          <p:nvPr/>
        </p:nvPicPr>
        <p:blipFill rotWithShape="1">
          <a:blip r:embed="rId4">
            <a:alphaModFix/>
          </a:blip>
          <a:srcRect b="0" l="0" r="0" t="14266"/>
          <a:stretch/>
        </p:blipFill>
        <p:spPr>
          <a:xfrm>
            <a:off x="665700" y="1486375"/>
            <a:ext cx="4195176" cy="1942625"/>
          </a:xfrm>
          <a:prstGeom prst="rect">
            <a:avLst/>
          </a:prstGeom>
          <a:noFill/>
          <a:ln>
            <a:noFill/>
          </a:ln>
        </p:spPr>
      </p:pic>
      <p:pic>
        <p:nvPicPr>
          <p:cNvPr id="238" name="Google Shape;238;p27"/>
          <p:cNvPicPr preferRelativeResize="0"/>
          <p:nvPr/>
        </p:nvPicPr>
        <p:blipFill>
          <a:blip r:embed="rId5">
            <a:alphaModFix/>
          </a:blip>
          <a:stretch>
            <a:fillRect/>
          </a:stretch>
        </p:blipFill>
        <p:spPr>
          <a:xfrm>
            <a:off x="665700" y="3542050"/>
            <a:ext cx="4195175" cy="233358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8"/>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solidFill>
                  <a:srgbClr val="E36C09"/>
                </a:solidFill>
                <a:latin typeface="Roboto"/>
                <a:ea typeface="Roboto"/>
                <a:cs typeface="Roboto"/>
                <a:sym typeface="Roboto"/>
              </a:rPr>
              <a:t>Who can join TeamAIDAsha?</a:t>
            </a:r>
            <a:endParaRPr>
              <a:solidFill>
                <a:srgbClr val="E36C09"/>
              </a:solidFill>
              <a:latin typeface="Roboto"/>
              <a:ea typeface="Roboto"/>
              <a:cs typeface="Roboto"/>
              <a:sym typeface="Roboto"/>
            </a:endParaRPr>
          </a:p>
        </p:txBody>
      </p:sp>
      <p:grpSp>
        <p:nvGrpSpPr>
          <p:cNvPr id="245" name="Google Shape;245;p28"/>
          <p:cNvGrpSpPr/>
          <p:nvPr/>
        </p:nvGrpSpPr>
        <p:grpSpPr>
          <a:xfrm>
            <a:off x="426720" y="1066800"/>
            <a:ext cx="8414855" cy="4724399"/>
            <a:chOff x="0" y="0"/>
            <a:chExt cx="8414855" cy="4724399"/>
          </a:xfrm>
        </p:grpSpPr>
        <p:sp>
          <p:nvSpPr>
            <p:cNvPr id="246" name="Google Shape;246;p28"/>
            <p:cNvSpPr/>
            <p:nvPr/>
          </p:nvSpPr>
          <p:spPr>
            <a:xfrm>
              <a:off x="0" y="0"/>
              <a:ext cx="8229600" cy="1476375"/>
            </a:xfrm>
            <a:prstGeom prst="roundRect">
              <a:avLst>
                <a:gd fmla="val 10000" name="adj"/>
              </a:avLst>
            </a:prstGeom>
            <a:gradFill>
              <a:gsLst>
                <a:gs pos="0">
                  <a:srgbClr val="F2F2F2"/>
                </a:gs>
                <a:gs pos="100000">
                  <a:srgbClr val="A6A6A6"/>
                </a:gs>
              </a:gsLst>
              <a:lin ang="5400012" scaled="0"/>
            </a:gradFill>
            <a:ln>
              <a:noFill/>
            </a:ln>
            <a:effectLst>
              <a:outerShdw blurRad="40000" rotWithShape="0" dir="5400000" dist="23000">
                <a:srgbClr val="000000">
                  <a:alpha val="33725"/>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28"/>
            <p:cNvSpPr txBox="1"/>
            <p:nvPr/>
          </p:nvSpPr>
          <p:spPr>
            <a:xfrm>
              <a:off x="1793557" y="0"/>
              <a:ext cx="6436042" cy="1476375"/>
            </a:xfrm>
            <a:prstGeom prst="rect">
              <a:avLst/>
            </a:prstGeom>
            <a:noFill/>
            <a:ln>
              <a:noFill/>
            </a:ln>
          </p:spPr>
          <p:txBody>
            <a:bodyPr anchorCtr="0" anchor="ctr" bIns="121900" lIns="121900" spcFirstLastPara="1" rIns="121900" wrap="square" tIns="121900">
              <a:noAutofit/>
            </a:bodyPr>
            <a:lstStyle/>
            <a:p>
              <a:pPr indent="0" lvl="0" marL="0" rtl="0" algn="l">
                <a:lnSpc>
                  <a:spcPct val="90000"/>
                </a:lnSpc>
                <a:spcBef>
                  <a:spcPts val="0"/>
                </a:spcBef>
                <a:spcAft>
                  <a:spcPts val="0"/>
                </a:spcAft>
                <a:buClr>
                  <a:schemeClr val="dk1"/>
                </a:buClr>
                <a:buSzPts val="1100"/>
                <a:buFont typeface="Arial"/>
                <a:buNone/>
              </a:pPr>
              <a:r>
                <a:rPr b="1" lang="en-US" sz="3200">
                  <a:solidFill>
                    <a:schemeClr val="accent1"/>
                  </a:solidFill>
                  <a:latin typeface="Calibri"/>
                  <a:ea typeface="Calibri"/>
                  <a:cs typeface="Calibri"/>
                  <a:sym typeface="Calibri"/>
                </a:rPr>
                <a:t>Complete Beginners</a:t>
              </a:r>
              <a:endParaRPr b="1" sz="3200">
                <a:solidFill>
                  <a:schemeClr val="accent1"/>
                </a:solidFill>
                <a:latin typeface="Calibri"/>
                <a:ea typeface="Calibri"/>
                <a:cs typeface="Calibri"/>
                <a:sym typeface="Calibri"/>
              </a:endParaRPr>
            </a:p>
            <a:p>
              <a:pPr indent="0" lvl="0" marL="0" rtl="0" algn="l">
                <a:lnSpc>
                  <a:spcPct val="90000"/>
                </a:lnSpc>
                <a:spcBef>
                  <a:spcPts val="0"/>
                </a:spcBef>
                <a:spcAft>
                  <a:spcPts val="0"/>
                </a:spcAft>
                <a:buClr>
                  <a:schemeClr val="dk1"/>
                </a:buClr>
                <a:buSzPts val="1100"/>
                <a:buFont typeface="Arial"/>
                <a:buNone/>
              </a:pPr>
              <a:r>
                <a:rPr b="1" lang="en-US" sz="2400">
                  <a:solidFill>
                    <a:schemeClr val="accent1"/>
                  </a:solidFill>
                  <a:latin typeface="Calibri"/>
                  <a:ea typeface="Calibri"/>
                  <a:cs typeface="Calibri"/>
                  <a:sym typeface="Calibri"/>
                </a:rPr>
                <a:t>Never run a mile in your life? Perfectly fine!</a:t>
              </a:r>
              <a:endParaRPr b="1" sz="3200">
                <a:solidFill>
                  <a:schemeClr val="accent1"/>
                </a:solidFill>
                <a:latin typeface="Calibri"/>
                <a:ea typeface="Calibri"/>
                <a:cs typeface="Calibri"/>
                <a:sym typeface="Calibri"/>
              </a:endParaRPr>
            </a:p>
          </p:txBody>
        </p:sp>
        <p:sp>
          <p:nvSpPr>
            <p:cNvPr id="248" name="Google Shape;248;p28"/>
            <p:cNvSpPr/>
            <p:nvPr/>
          </p:nvSpPr>
          <p:spPr>
            <a:xfrm>
              <a:off x="147637" y="147637"/>
              <a:ext cx="1645920" cy="1181099"/>
            </a:xfrm>
            <a:prstGeom prst="roundRect">
              <a:avLst>
                <a:gd fmla="val 10000" name="adj"/>
              </a:avLst>
            </a:prstGeom>
            <a:blipFill rotWithShape="1">
              <a:blip r:embed="rId3">
                <a:alphaModFix/>
              </a:blip>
              <a:stretch>
                <a:fillRect b="-19993" l="0" r="0" t="-19993"/>
              </a:stretch>
            </a:blipFill>
            <a:ln>
              <a:noFill/>
            </a:ln>
            <a:effectLst>
              <a:outerShdw blurRad="40000" rotWithShape="0" dir="5400000" dist="23000">
                <a:srgbClr val="000000">
                  <a:alpha val="33725"/>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28"/>
            <p:cNvSpPr/>
            <p:nvPr/>
          </p:nvSpPr>
          <p:spPr>
            <a:xfrm>
              <a:off x="0" y="1624012"/>
              <a:ext cx="8229600" cy="1476375"/>
            </a:xfrm>
            <a:prstGeom prst="roundRect">
              <a:avLst>
                <a:gd fmla="val 10000" name="adj"/>
              </a:avLst>
            </a:prstGeom>
            <a:gradFill>
              <a:gsLst>
                <a:gs pos="0">
                  <a:srgbClr val="F2F2F2"/>
                </a:gs>
                <a:gs pos="100000">
                  <a:srgbClr val="A6A6A6"/>
                </a:gs>
              </a:gsLst>
              <a:lin ang="5400012" scaled="0"/>
            </a:gradFill>
            <a:ln>
              <a:noFill/>
            </a:ln>
            <a:effectLst>
              <a:outerShdw blurRad="40000" rotWithShape="0" dir="5400000" dist="23000">
                <a:srgbClr val="000000">
                  <a:alpha val="33725"/>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28"/>
            <p:cNvSpPr txBox="1"/>
            <p:nvPr/>
          </p:nvSpPr>
          <p:spPr>
            <a:xfrm>
              <a:off x="1793557" y="1624012"/>
              <a:ext cx="6436042" cy="1476375"/>
            </a:xfrm>
            <a:prstGeom prst="rect">
              <a:avLst/>
            </a:prstGeom>
            <a:noFill/>
            <a:ln>
              <a:noFill/>
            </a:ln>
          </p:spPr>
          <p:txBody>
            <a:bodyPr anchorCtr="0" anchor="ctr" bIns="121900" lIns="121900" spcFirstLastPara="1" rIns="121900" wrap="square" tIns="121900">
              <a:noAutofit/>
            </a:bodyPr>
            <a:lstStyle/>
            <a:p>
              <a:pPr indent="0" lvl="0" marL="0" rtl="0" algn="l">
                <a:lnSpc>
                  <a:spcPct val="90000"/>
                </a:lnSpc>
                <a:spcBef>
                  <a:spcPts val="0"/>
                </a:spcBef>
                <a:spcAft>
                  <a:spcPts val="0"/>
                </a:spcAft>
                <a:buClr>
                  <a:schemeClr val="dk1"/>
                </a:buClr>
                <a:buSzPts val="1100"/>
                <a:buFont typeface="Arial"/>
                <a:buNone/>
              </a:pPr>
              <a:r>
                <a:rPr b="1" lang="en-US" sz="3200">
                  <a:solidFill>
                    <a:schemeClr val="accent1"/>
                  </a:solidFill>
                  <a:latin typeface="Calibri"/>
                  <a:ea typeface="Calibri"/>
                  <a:cs typeface="Calibri"/>
                  <a:sym typeface="Calibri"/>
                </a:rPr>
                <a:t>Experienced Runners</a:t>
              </a:r>
              <a:endParaRPr b="1" sz="3200">
                <a:solidFill>
                  <a:schemeClr val="accent1"/>
                </a:solidFill>
                <a:latin typeface="Calibri"/>
                <a:ea typeface="Calibri"/>
                <a:cs typeface="Calibri"/>
                <a:sym typeface="Calibri"/>
              </a:endParaRPr>
            </a:p>
            <a:p>
              <a:pPr indent="0" lvl="0" marL="0" rtl="0" algn="l">
                <a:lnSpc>
                  <a:spcPct val="90000"/>
                </a:lnSpc>
                <a:spcBef>
                  <a:spcPts val="0"/>
                </a:spcBef>
                <a:spcAft>
                  <a:spcPts val="0"/>
                </a:spcAft>
                <a:buClr>
                  <a:schemeClr val="dk1"/>
                </a:buClr>
                <a:buSzPts val="1100"/>
                <a:buFont typeface="Arial"/>
                <a:buNone/>
              </a:pPr>
              <a:r>
                <a:rPr b="1" lang="en-US" sz="2400">
                  <a:solidFill>
                    <a:schemeClr val="accent1"/>
                  </a:solidFill>
                  <a:latin typeface="Calibri"/>
                  <a:ea typeface="Calibri"/>
                  <a:cs typeface="Calibri"/>
                  <a:sym typeface="Calibri"/>
                </a:rPr>
                <a:t>Looking for community and purpose</a:t>
              </a:r>
              <a:endParaRPr b="1" sz="3200">
                <a:solidFill>
                  <a:schemeClr val="accent1"/>
                </a:solidFill>
                <a:latin typeface="Calibri"/>
                <a:ea typeface="Calibri"/>
                <a:cs typeface="Calibri"/>
                <a:sym typeface="Calibri"/>
              </a:endParaRPr>
            </a:p>
          </p:txBody>
        </p:sp>
        <p:sp>
          <p:nvSpPr>
            <p:cNvPr id="251" name="Google Shape;251;p28"/>
            <p:cNvSpPr/>
            <p:nvPr/>
          </p:nvSpPr>
          <p:spPr>
            <a:xfrm>
              <a:off x="147637" y="1771650"/>
              <a:ext cx="1645920" cy="1181099"/>
            </a:xfrm>
            <a:prstGeom prst="roundRect">
              <a:avLst>
                <a:gd fmla="val 10000" name="adj"/>
              </a:avLst>
            </a:prstGeom>
            <a:blipFill rotWithShape="1">
              <a:blip r:embed="rId4">
                <a:alphaModFix/>
              </a:blip>
              <a:stretch>
                <a:fillRect b="-19993" l="0" r="0" t="-19993"/>
              </a:stretch>
            </a:blipFill>
            <a:ln>
              <a:noFill/>
            </a:ln>
            <a:effectLst>
              <a:outerShdw blurRad="40000" rotWithShape="0" dir="5400000" dist="23000">
                <a:srgbClr val="000000">
                  <a:alpha val="33725"/>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28"/>
            <p:cNvSpPr/>
            <p:nvPr/>
          </p:nvSpPr>
          <p:spPr>
            <a:xfrm>
              <a:off x="0" y="3248024"/>
              <a:ext cx="8229600" cy="1476375"/>
            </a:xfrm>
            <a:prstGeom prst="roundRect">
              <a:avLst>
                <a:gd fmla="val 10000" name="adj"/>
              </a:avLst>
            </a:prstGeom>
            <a:gradFill>
              <a:gsLst>
                <a:gs pos="0">
                  <a:srgbClr val="F2F2F2"/>
                </a:gs>
                <a:gs pos="100000">
                  <a:srgbClr val="A6A6A6"/>
                </a:gs>
              </a:gsLst>
              <a:lin ang="5400012" scaled="0"/>
            </a:gradFill>
            <a:ln>
              <a:noFill/>
            </a:ln>
            <a:effectLst>
              <a:outerShdw blurRad="40000" rotWithShape="0" dir="5400000" dist="23000">
                <a:srgbClr val="000000">
                  <a:alpha val="33725"/>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28"/>
            <p:cNvSpPr txBox="1"/>
            <p:nvPr/>
          </p:nvSpPr>
          <p:spPr>
            <a:xfrm>
              <a:off x="1793555" y="3248025"/>
              <a:ext cx="6621300" cy="1476300"/>
            </a:xfrm>
            <a:prstGeom prst="rect">
              <a:avLst/>
            </a:prstGeom>
            <a:noFill/>
            <a:ln>
              <a:noFill/>
            </a:ln>
          </p:spPr>
          <p:txBody>
            <a:bodyPr anchorCtr="0" anchor="ctr" bIns="121900" lIns="121900" spcFirstLastPara="1" rIns="121900" wrap="square" tIns="121900">
              <a:noAutofit/>
            </a:bodyPr>
            <a:lstStyle/>
            <a:p>
              <a:pPr indent="0" lvl="0" marL="0" rtl="0" algn="l">
                <a:lnSpc>
                  <a:spcPct val="90000"/>
                </a:lnSpc>
                <a:spcBef>
                  <a:spcPts val="0"/>
                </a:spcBef>
                <a:spcAft>
                  <a:spcPts val="0"/>
                </a:spcAft>
                <a:buClr>
                  <a:schemeClr val="dk1"/>
                </a:buClr>
                <a:buSzPts val="1100"/>
                <a:buFont typeface="Arial"/>
                <a:buNone/>
              </a:pPr>
              <a:r>
                <a:rPr b="1" lang="en-US" sz="3200">
                  <a:solidFill>
                    <a:schemeClr val="accent1"/>
                  </a:solidFill>
                  <a:latin typeface="Calibri"/>
                  <a:ea typeface="Calibri"/>
                  <a:cs typeface="Calibri"/>
                  <a:sym typeface="Calibri"/>
                </a:rPr>
                <a:t>Anyone </a:t>
              </a:r>
              <a:r>
                <a:rPr b="1" lang="en-US" sz="2400">
                  <a:solidFill>
                    <a:schemeClr val="accent1"/>
                  </a:solidFill>
                  <a:latin typeface="Calibri"/>
                  <a:ea typeface="Calibri"/>
                  <a:cs typeface="Calibri"/>
                  <a:sym typeface="Calibri"/>
                </a:rPr>
                <a:t>who wants their efforts to create real change in the world</a:t>
              </a:r>
              <a:endParaRPr b="1" sz="3200">
                <a:solidFill>
                  <a:schemeClr val="accent1"/>
                </a:solidFill>
                <a:latin typeface="Calibri"/>
                <a:ea typeface="Calibri"/>
                <a:cs typeface="Calibri"/>
                <a:sym typeface="Calibri"/>
              </a:endParaRPr>
            </a:p>
          </p:txBody>
        </p:sp>
        <p:sp>
          <p:nvSpPr>
            <p:cNvPr id="254" name="Google Shape;254;p28"/>
            <p:cNvSpPr/>
            <p:nvPr/>
          </p:nvSpPr>
          <p:spPr>
            <a:xfrm>
              <a:off x="147637" y="3395662"/>
              <a:ext cx="1645920" cy="1181099"/>
            </a:xfrm>
            <a:prstGeom prst="roundRect">
              <a:avLst>
                <a:gd fmla="val 10000" name="adj"/>
              </a:avLst>
            </a:prstGeom>
            <a:blipFill rotWithShape="1">
              <a:blip r:embed="rId5">
                <a:alphaModFix/>
              </a:blip>
              <a:stretch>
                <a:fillRect b="0" l="-9995" r="-9995" t="0"/>
              </a:stretch>
            </a:blipFill>
            <a:ln>
              <a:noFill/>
            </a:ln>
            <a:effectLst>
              <a:outerShdw blurRad="40000" rotWithShape="0" dir="5400000" dist="23000">
                <a:srgbClr val="000000">
                  <a:alpha val="33725"/>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9"/>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solidFill>
                  <a:srgbClr val="E36C09"/>
                </a:solidFill>
              </a:rPr>
              <a:t>Why Run with TeamAIDAsha?</a:t>
            </a:r>
            <a:endParaRPr>
              <a:solidFill>
                <a:srgbClr val="E36C09"/>
              </a:solidFill>
            </a:endParaRPr>
          </a:p>
        </p:txBody>
      </p:sp>
      <p:grpSp>
        <p:nvGrpSpPr>
          <p:cNvPr id="261" name="Google Shape;261;p29"/>
          <p:cNvGrpSpPr/>
          <p:nvPr/>
        </p:nvGrpSpPr>
        <p:grpSpPr>
          <a:xfrm>
            <a:off x="426720" y="1066800"/>
            <a:ext cx="8260030" cy="4724325"/>
            <a:chOff x="0" y="0"/>
            <a:chExt cx="8260030" cy="4724325"/>
          </a:xfrm>
        </p:grpSpPr>
        <p:sp>
          <p:nvSpPr>
            <p:cNvPr id="262" name="Google Shape;262;p29"/>
            <p:cNvSpPr/>
            <p:nvPr/>
          </p:nvSpPr>
          <p:spPr>
            <a:xfrm>
              <a:off x="0" y="0"/>
              <a:ext cx="8229600" cy="1476300"/>
            </a:xfrm>
            <a:prstGeom prst="roundRect">
              <a:avLst>
                <a:gd fmla="val 10000" name="adj"/>
              </a:avLst>
            </a:prstGeom>
            <a:gradFill>
              <a:gsLst>
                <a:gs pos="0">
                  <a:srgbClr val="F2F2F2"/>
                </a:gs>
                <a:gs pos="100000">
                  <a:srgbClr val="A6A6A6"/>
                </a:gs>
              </a:gsLst>
              <a:lin ang="5400012" scaled="0"/>
            </a:gradFill>
            <a:ln>
              <a:noFill/>
            </a:ln>
            <a:effectLst>
              <a:outerShdw blurRad="40000" rotWithShape="0" dir="5400000" dist="23000">
                <a:srgbClr val="000000">
                  <a:alpha val="3373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29"/>
            <p:cNvSpPr txBox="1"/>
            <p:nvPr/>
          </p:nvSpPr>
          <p:spPr>
            <a:xfrm>
              <a:off x="2139430" y="0"/>
              <a:ext cx="6120600" cy="1476300"/>
            </a:xfrm>
            <a:prstGeom prst="rect">
              <a:avLst/>
            </a:prstGeom>
            <a:noFill/>
            <a:ln>
              <a:noFill/>
            </a:ln>
          </p:spPr>
          <p:txBody>
            <a:bodyPr anchorCtr="0" anchor="ctr" bIns="121900" lIns="121900" spcFirstLastPara="1" rIns="121900" wrap="square" tIns="121900">
              <a:noAutofit/>
            </a:bodyPr>
            <a:lstStyle/>
            <a:p>
              <a:pPr indent="0" lvl="0" marL="0" rtl="0" algn="l">
                <a:spcBef>
                  <a:spcPts val="640"/>
                </a:spcBef>
                <a:spcAft>
                  <a:spcPts val="0"/>
                </a:spcAft>
                <a:buNone/>
              </a:pPr>
              <a:r>
                <a:rPr b="1" lang="en-US" sz="2400">
                  <a:solidFill>
                    <a:schemeClr val="accent1"/>
                  </a:solidFill>
                  <a:latin typeface="Calibri"/>
                  <a:ea typeface="Calibri"/>
                  <a:cs typeface="Calibri"/>
                  <a:sym typeface="Calibri"/>
                </a:rPr>
                <a:t>Train and race alongside a supportive, motivated group</a:t>
              </a:r>
              <a:endParaRPr b="1" sz="2400">
                <a:solidFill>
                  <a:schemeClr val="lt1"/>
                </a:solidFill>
                <a:latin typeface="Calibri"/>
                <a:ea typeface="Calibri"/>
                <a:cs typeface="Calibri"/>
                <a:sym typeface="Calibri"/>
              </a:endParaRPr>
            </a:p>
          </p:txBody>
        </p:sp>
        <p:sp>
          <p:nvSpPr>
            <p:cNvPr id="264" name="Google Shape;264;p29"/>
            <p:cNvSpPr/>
            <p:nvPr/>
          </p:nvSpPr>
          <p:spPr>
            <a:xfrm>
              <a:off x="0" y="1624012"/>
              <a:ext cx="8229600" cy="1476300"/>
            </a:xfrm>
            <a:prstGeom prst="roundRect">
              <a:avLst>
                <a:gd fmla="val 10000" name="adj"/>
              </a:avLst>
            </a:prstGeom>
            <a:gradFill>
              <a:gsLst>
                <a:gs pos="0">
                  <a:srgbClr val="F2F2F2"/>
                </a:gs>
                <a:gs pos="100000">
                  <a:srgbClr val="A6A6A6"/>
                </a:gs>
              </a:gsLst>
              <a:lin ang="5400012" scaled="0"/>
            </a:gradFill>
            <a:ln>
              <a:noFill/>
            </a:ln>
            <a:effectLst>
              <a:outerShdw blurRad="40000" rotWithShape="0" dir="5400000" dist="23000">
                <a:srgbClr val="000000">
                  <a:alpha val="3373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29"/>
            <p:cNvSpPr txBox="1"/>
            <p:nvPr/>
          </p:nvSpPr>
          <p:spPr>
            <a:xfrm>
              <a:off x="2139430" y="1624025"/>
              <a:ext cx="6120600" cy="1476300"/>
            </a:xfrm>
            <a:prstGeom prst="rect">
              <a:avLst/>
            </a:prstGeom>
            <a:no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2400">
                  <a:solidFill>
                    <a:schemeClr val="accent1"/>
                  </a:solidFill>
                  <a:latin typeface="Calibri"/>
                  <a:ea typeface="Calibri"/>
                  <a:cs typeface="Calibri"/>
                  <a:sym typeface="Calibri"/>
                </a:rPr>
                <a:t>Structured training plan plus guidance on pacing, stretching, fueling, hydration, fundraising, race prep.</a:t>
              </a:r>
              <a:endParaRPr b="1" sz="2400">
                <a:solidFill>
                  <a:schemeClr val="accent1"/>
                </a:solidFill>
                <a:latin typeface="Calibri"/>
                <a:ea typeface="Calibri"/>
                <a:cs typeface="Calibri"/>
                <a:sym typeface="Calibri"/>
              </a:endParaRPr>
            </a:p>
          </p:txBody>
        </p:sp>
        <p:sp>
          <p:nvSpPr>
            <p:cNvPr id="266" name="Google Shape;266;p29"/>
            <p:cNvSpPr/>
            <p:nvPr/>
          </p:nvSpPr>
          <p:spPr>
            <a:xfrm>
              <a:off x="0" y="3248024"/>
              <a:ext cx="8229600" cy="1476300"/>
            </a:xfrm>
            <a:prstGeom prst="roundRect">
              <a:avLst>
                <a:gd fmla="val 10000" name="adj"/>
              </a:avLst>
            </a:prstGeom>
            <a:gradFill>
              <a:gsLst>
                <a:gs pos="0">
                  <a:srgbClr val="F2F2F2"/>
                </a:gs>
                <a:gs pos="100000">
                  <a:srgbClr val="A6A6A6"/>
                </a:gs>
              </a:gsLst>
              <a:lin ang="5400012" scaled="0"/>
            </a:gradFill>
            <a:ln>
              <a:noFill/>
            </a:ln>
            <a:effectLst>
              <a:outerShdw blurRad="40000" rotWithShape="0" dir="5400000" dist="23000">
                <a:srgbClr val="000000">
                  <a:alpha val="3373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29"/>
            <p:cNvSpPr txBox="1"/>
            <p:nvPr/>
          </p:nvSpPr>
          <p:spPr>
            <a:xfrm>
              <a:off x="2139430" y="3248025"/>
              <a:ext cx="6090000" cy="1476300"/>
            </a:xfrm>
            <a:prstGeom prst="rect">
              <a:avLst/>
            </a:prstGeom>
            <a:noFill/>
            <a:ln>
              <a:noFill/>
            </a:ln>
          </p:spPr>
          <p:txBody>
            <a:bodyPr anchorCtr="0" anchor="ctr" bIns="121900" lIns="121900" spcFirstLastPara="1" rIns="121900" wrap="square" tIns="121900">
              <a:noAutofit/>
            </a:bodyPr>
            <a:lstStyle/>
            <a:p>
              <a:pPr indent="0" lvl="0" marL="0" marR="0" rtl="0" algn="l">
                <a:lnSpc>
                  <a:spcPct val="90000"/>
                </a:lnSpc>
                <a:spcBef>
                  <a:spcPts val="0"/>
                </a:spcBef>
                <a:spcAft>
                  <a:spcPts val="0"/>
                </a:spcAft>
                <a:buClr>
                  <a:schemeClr val="lt1"/>
                </a:buClr>
                <a:buSzPts val="3200"/>
                <a:buFont typeface="Calibri"/>
                <a:buNone/>
              </a:pPr>
              <a:r>
                <a:rPr b="1" lang="en-US" sz="2400">
                  <a:solidFill>
                    <a:schemeClr val="accent1"/>
                  </a:solidFill>
                  <a:latin typeface="Calibri"/>
                  <a:ea typeface="Calibri"/>
                  <a:cs typeface="Calibri"/>
                  <a:sym typeface="Calibri"/>
                </a:rPr>
                <a:t>Help bring </a:t>
              </a:r>
              <a:r>
                <a:rPr b="1" lang="en-US" sz="2400">
                  <a:solidFill>
                    <a:schemeClr val="accent1"/>
                  </a:solidFill>
                  <a:latin typeface="Calibri"/>
                  <a:ea typeface="Calibri"/>
                  <a:cs typeface="Calibri"/>
                  <a:sym typeface="Calibri"/>
                </a:rPr>
                <a:t>a meaningful change in the world</a:t>
              </a:r>
              <a:endParaRPr b="1" i="0" sz="2400" u="none" cap="none" strike="noStrike">
                <a:solidFill>
                  <a:schemeClr val="accent1"/>
                </a:solidFill>
              </a:endParaRPr>
            </a:p>
          </p:txBody>
        </p:sp>
      </p:grpSp>
      <p:sp>
        <p:nvSpPr>
          <p:cNvPr id="268" name="Google Shape;268;p29"/>
          <p:cNvSpPr txBox="1"/>
          <p:nvPr/>
        </p:nvSpPr>
        <p:spPr>
          <a:xfrm>
            <a:off x="504300" y="1858407"/>
            <a:ext cx="2173800" cy="615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600"/>
              </a:spcBef>
              <a:spcAft>
                <a:spcPts val="0"/>
              </a:spcAft>
              <a:buClr>
                <a:schemeClr val="dk1"/>
              </a:buClr>
              <a:buSzPts val="1100"/>
              <a:buFont typeface="Arial"/>
              <a:buNone/>
            </a:pPr>
            <a:r>
              <a:rPr b="1" lang="en-US" sz="2800">
                <a:solidFill>
                  <a:schemeClr val="accent2"/>
                </a:solidFill>
                <a:latin typeface="Calibri"/>
                <a:ea typeface="Calibri"/>
                <a:cs typeface="Calibri"/>
                <a:sym typeface="Calibri"/>
              </a:rPr>
              <a:t>Community</a:t>
            </a:r>
            <a:endParaRPr b="1" sz="2800">
              <a:solidFill>
                <a:schemeClr val="accent2"/>
              </a:solidFill>
              <a:latin typeface="Calibri"/>
              <a:ea typeface="Calibri"/>
              <a:cs typeface="Calibri"/>
              <a:sym typeface="Calibri"/>
            </a:endParaRPr>
          </a:p>
        </p:txBody>
      </p:sp>
      <p:sp>
        <p:nvSpPr>
          <p:cNvPr id="269" name="Google Shape;269;p29"/>
          <p:cNvSpPr txBox="1"/>
          <p:nvPr/>
        </p:nvSpPr>
        <p:spPr>
          <a:xfrm>
            <a:off x="600674" y="3445150"/>
            <a:ext cx="1651800" cy="615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600"/>
              </a:spcBef>
              <a:spcAft>
                <a:spcPts val="0"/>
              </a:spcAft>
              <a:buNone/>
            </a:pPr>
            <a:r>
              <a:rPr b="1" lang="en-US" sz="2800">
                <a:solidFill>
                  <a:schemeClr val="accent2"/>
                </a:solidFill>
                <a:latin typeface="Calibri"/>
                <a:ea typeface="Calibri"/>
                <a:cs typeface="Calibri"/>
                <a:sym typeface="Calibri"/>
              </a:rPr>
              <a:t>Coaching</a:t>
            </a:r>
            <a:endParaRPr b="1" sz="2800">
              <a:solidFill>
                <a:schemeClr val="accent2"/>
              </a:solidFill>
              <a:latin typeface="Calibri"/>
              <a:ea typeface="Calibri"/>
              <a:cs typeface="Calibri"/>
              <a:sym typeface="Calibri"/>
            </a:endParaRPr>
          </a:p>
        </p:txBody>
      </p:sp>
      <p:sp>
        <p:nvSpPr>
          <p:cNvPr id="270" name="Google Shape;270;p29"/>
          <p:cNvSpPr txBox="1"/>
          <p:nvPr/>
        </p:nvSpPr>
        <p:spPr>
          <a:xfrm>
            <a:off x="685840" y="5065519"/>
            <a:ext cx="1409700" cy="615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600"/>
              </a:spcBef>
              <a:spcAft>
                <a:spcPts val="0"/>
              </a:spcAft>
              <a:buNone/>
            </a:pPr>
            <a:r>
              <a:rPr b="1" lang="en-US" sz="2800">
                <a:solidFill>
                  <a:schemeClr val="accent2"/>
                </a:solidFill>
                <a:latin typeface="Calibri"/>
                <a:ea typeface="Calibri"/>
                <a:cs typeface="Calibri"/>
                <a:sym typeface="Calibri"/>
              </a:rPr>
              <a:t>Impact</a:t>
            </a:r>
            <a:endParaRPr b="1" sz="2800">
              <a:solidFill>
                <a:schemeClr val="accent2"/>
              </a:solidFill>
              <a:latin typeface="Calibri"/>
              <a:ea typeface="Calibri"/>
              <a:cs typeface="Calibri"/>
              <a:sym typeface="Calibri"/>
            </a:endParaRPr>
          </a:p>
        </p:txBody>
      </p:sp>
      <p:pic>
        <p:nvPicPr>
          <p:cNvPr id="271" name="Google Shape;271;p29"/>
          <p:cNvPicPr preferRelativeResize="0"/>
          <p:nvPr/>
        </p:nvPicPr>
        <p:blipFill>
          <a:blip r:embed="rId3">
            <a:alphaModFix/>
          </a:blip>
          <a:stretch>
            <a:fillRect/>
          </a:stretch>
        </p:blipFill>
        <p:spPr>
          <a:xfrm>
            <a:off x="1060075" y="1181009"/>
            <a:ext cx="762075" cy="762075"/>
          </a:xfrm>
          <a:prstGeom prst="rect">
            <a:avLst/>
          </a:prstGeom>
          <a:noFill/>
          <a:ln>
            <a:noFill/>
          </a:ln>
        </p:spPr>
      </p:pic>
      <p:pic>
        <p:nvPicPr>
          <p:cNvPr id="272" name="Google Shape;272;p29"/>
          <p:cNvPicPr preferRelativeResize="0"/>
          <p:nvPr/>
        </p:nvPicPr>
        <p:blipFill>
          <a:blip r:embed="rId4">
            <a:alphaModFix/>
          </a:blip>
          <a:stretch>
            <a:fillRect/>
          </a:stretch>
        </p:blipFill>
        <p:spPr>
          <a:xfrm>
            <a:off x="992841" y="2884319"/>
            <a:ext cx="762075" cy="762075"/>
          </a:xfrm>
          <a:prstGeom prst="rect">
            <a:avLst/>
          </a:prstGeom>
          <a:noFill/>
          <a:ln>
            <a:noFill/>
          </a:ln>
        </p:spPr>
      </p:pic>
      <p:pic>
        <p:nvPicPr>
          <p:cNvPr id="273" name="Google Shape;273;p29"/>
          <p:cNvPicPr preferRelativeResize="0"/>
          <p:nvPr/>
        </p:nvPicPr>
        <p:blipFill>
          <a:blip r:embed="rId5">
            <a:alphaModFix/>
          </a:blip>
          <a:stretch>
            <a:fillRect/>
          </a:stretch>
        </p:blipFill>
        <p:spPr>
          <a:xfrm>
            <a:off x="959224" y="4509172"/>
            <a:ext cx="762000" cy="7524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4141"/>
        </a:solidFill>
      </p:bgPr>
    </p:bg>
    <p:spTree>
      <p:nvGrpSpPr>
        <p:cNvPr id="277" name="Shape 277"/>
        <p:cNvGrpSpPr/>
        <p:nvPr/>
      </p:nvGrpSpPr>
      <p:grpSpPr>
        <a:xfrm>
          <a:off x="0" y="0"/>
          <a:ext cx="0" cy="0"/>
          <a:chOff x="0" y="0"/>
          <a:chExt cx="0" cy="0"/>
        </a:xfrm>
      </p:grpSpPr>
      <p:sp>
        <p:nvSpPr>
          <p:cNvPr id="278" name="Google Shape;278;p30"/>
          <p:cNvSpPr txBox="1"/>
          <p:nvPr>
            <p:ph type="title"/>
          </p:nvPr>
        </p:nvSpPr>
        <p:spPr>
          <a:xfrm>
            <a:off x="330449" y="-9918"/>
            <a:ext cx="37548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E36C09"/>
              </a:buClr>
              <a:buSzPts val="4100"/>
              <a:buFont typeface="Calibri"/>
              <a:buNone/>
            </a:pPr>
            <a:r>
              <a:rPr lang="en-US" sz="3400">
                <a:latin typeface="Roboto"/>
                <a:ea typeface="Roboto"/>
                <a:cs typeface="Roboto"/>
                <a:sym typeface="Roboto"/>
              </a:rPr>
              <a:t>Jonathan Wyner</a:t>
            </a:r>
            <a:br>
              <a:rPr lang="en-US" sz="3400">
                <a:latin typeface="Roboto"/>
                <a:ea typeface="Roboto"/>
                <a:cs typeface="Roboto"/>
                <a:sym typeface="Roboto"/>
              </a:rPr>
            </a:br>
            <a:r>
              <a:rPr lang="en-US" sz="3400">
                <a:latin typeface="Roboto"/>
                <a:ea typeface="Roboto"/>
                <a:cs typeface="Roboto"/>
                <a:sym typeface="Roboto"/>
              </a:rPr>
              <a:t>Head Coach</a:t>
            </a:r>
            <a:endParaRPr sz="3400">
              <a:latin typeface="Roboto"/>
              <a:ea typeface="Roboto"/>
              <a:cs typeface="Roboto"/>
              <a:sym typeface="Roboto"/>
            </a:endParaRPr>
          </a:p>
        </p:txBody>
      </p:sp>
      <p:sp>
        <p:nvSpPr>
          <p:cNvPr id="279" name="Google Shape;279;p30"/>
          <p:cNvSpPr txBox="1"/>
          <p:nvPr>
            <p:ph idx="1" type="body"/>
          </p:nvPr>
        </p:nvSpPr>
        <p:spPr>
          <a:xfrm>
            <a:off x="78650" y="1221837"/>
            <a:ext cx="4863300" cy="3962400"/>
          </a:xfrm>
          <a:prstGeom prst="rect">
            <a:avLst/>
          </a:prstGeom>
          <a:noFill/>
          <a:ln>
            <a:noFill/>
          </a:ln>
        </p:spPr>
        <p:txBody>
          <a:bodyPr anchorCtr="0" anchor="t" bIns="45700" lIns="91425" spcFirstLastPara="1" rIns="91425" wrap="square" tIns="45700">
            <a:normAutofit lnSpcReduction="20000"/>
          </a:bodyPr>
          <a:lstStyle/>
          <a:p>
            <a:pPr indent="-368300" lvl="0" marL="342900" rtl="0" algn="l">
              <a:lnSpc>
                <a:spcPct val="100000"/>
              </a:lnSpc>
              <a:spcBef>
                <a:spcPts val="0"/>
              </a:spcBef>
              <a:spcAft>
                <a:spcPts val="0"/>
              </a:spcAft>
              <a:buClr>
                <a:srgbClr val="E36C09"/>
              </a:buClr>
              <a:buSzPts val="2400"/>
              <a:buChar char="•"/>
            </a:pPr>
            <a:r>
              <a:rPr lang="en-US" sz="2400"/>
              <a:t>Founding member TeamAIDAsha</a:t>
            </a:r>
            <a:endParaRPr sz="2400"/>
          </a:p>
          <a:p>
            <a:pPr indent="-368300" lvl="0" marL="342900" rtl="0" algn="l">
              <a:lnSpc>
                <a:spcPct val="100000"/>
              </a:lnSpc>
              <a:spcBef>
                <a:spcPts val="400"/>
              </a:spcBef>
              <a:spcAft>
                <a:spcPts val="0"/>
              </a:spcAft>
              <a:buClr>
                <a:srgbClr val="E36C09"/>
              </a:buClr>
              <a:buSzPts val="2400"/>
              <a:buChar char="•"/>
            </a:pPr>
            <a:r>
              <a:rPr lang="en-US" sz="2400"/>
              <a:t>Certified (Road Runners Club of America)</a:t>
            </a:r>
            <a:endParaRPr sz="2400"/>
          </a:p>
          <a:p>
            <a:pPr indent="-368300" lvl="0" marL="342900" rtl="0" algn="l">
              <a:lnSpc>
                <a:spcPct val="100000"/>
              </a:lnSpc>
              <a:spcBef>
                <a:spcPts val="400"/>
              </a:spcBef>
              <a:spcAft>
                <a:spcPts val="0"/>
              </a:spcAft>
              <a:buClr>
                <a:srgbClr val="E36C09"/>
              </a:buClr>
              <a:buSzPts val="2400"/>
              <a:buChar char="•"/>
            </a:pPr>
            <a:r>
              <a:rPr lang="en-US" sz="2400"/>
              <a:t>40+ years of running</a:t>
            </a:r>
            <a:endParaRPr sz="2400"/>
          </a:p>
          <a:p>
            <a:pPr indent="-368300" lvl="0" marL="342900" rtl="0" algn="l">
              <a:lnSpc>
                <a:spcPct val="100000"/>
              </a:lnSpc>
              <a:spcBef>
                <a:spcPts val="400"/>
              </a:spcBef>
              <a:spcAft>
                <a:spcPts val="0"/>
              </a:spcAft>
              <a:buClr>
                <a:srgbClr val="E36C09"/>
              </a:buClr>
              <a:buSzPts val="2400"/>
              <a:buChar char="•"/>
            </a:pPr>
            <a:r>
              <a:rPr lang="en-US" sz="2400"/>
              <a:t>20+ marathons</a:t>
            </a:r>
            <a:endParaRPr sz="2400"/>
          </a:p>
          <a:p>
            <a:pPr indent="-368300" lvl="0" marL="342900" rtl="0" algn="l">
              <a:lnSpc>
                <a:spcPct val="100000"/>
              </a:lnSpc>
              <a:spcBef>
                <a:spcPts val="400"/>
              </a:spcBef>
              <a:spcAft>
                <a:spcPts val="0"/>
              </a:spcAft>
              <a:buClr>
                <a:srgbClr val="E36C09"/>
              </a:buClr>
              <a:buSzPts val="2400"/>
              <a:buChar char="•"/>
            </a:pPr>
            <a:r>
              <a:rPr lang="en-US" sz="2400"/>
              <a:t>Chief Eng : M-Works</a:t>
            </a:r>
            <a:endParaRPr sz="2400"/>
          </a:p>
          <a:p>
            <a:pPr indent="-311150" lvl="1" marL="742950" rtl="0" algn="l">
              <a:lnSpc>
                <a:spcPct val="100000"/>
              </a:lnSpc>
              <a:spcBef>
                <a:spcPts val="400"/>
              </a:spcBef>
              <a:spcAft>
                <a:spcPts val="0"/>
              </a:spcAft>
              <a:buClr>
                <a:srgbClr val="E36C09"/>
              </a:buClr>
              <a:buSzPts val="2400"/>
              <a:buChar char="–"/>
            </a:pPr>
            <a:r>
              <a:rPr lang="en-US" sz="2400"/>
              <a:t>Grammy nominated</a:t>
            </a:r>
            <a:endParaRPr sz="2400"/>
          </a:p>
          <a:p>
            <a:pPr indent="-368300" lvl="0" marL="342900" rtl="0" algn="l">
              <a:lnSpc>
                <a:spcPct val="100000"/>
              </a:lnSpc>
              <a:spcBef>
                <a:spcPts val="400"/>
              </a:spcBef>
              <a:spcAft>
                <a:spcPts val="0"/>
              </a:spcAft>
              <a:buClr>
                <a:srgbClr val="E36C09"/>
              </a:buClr>
              <a:buSzPts val="2400"/>
              <a:buChar char="•"/>
            </a:pPr>
            <a:r>
              <a:rPr lang="en-US" sz="2400"/>
              <a:t>HATI and Professor: Berklee College of Music</a:t>
            </a:r>
            <a:endParaRPr sz="2400"/>
          </a:p>
          <a:p>
            <a:pPr indent="-368300" lvl="0" marL="342900" rtl="0" algn="l">
              <a:lnSpc>
                <a:spcPct val="100000"/>
              </a:lnSpc>
              <a:spcBef>
                <a:spcPts val="400"/>
              </a:spcBef>
              <a:spcAft>
                <a:spcPts val="0"/>
              </a:spcAft>
              <a:buClr>
                <a:srgbClr val="E36C09"/>
              </a:buClr>
              <a:buSzPts val="2400"/>
              <a:buChar char="•"/>
            </a:pPr>
            <a:r>
              <a:rPr lang="en-US" sz="2400"/>
              <a:t>AI and Audio tech consultant iZotope/SUNO</a:t>
            </a:r>
            <a:endParaRPr sz="2400"/>
          </a:p>
        </p:txBody>
      </p:sp>
      <p:sp>
        <p:nvSpPr>
          <p:cNvPr id="280" name="Google Shape;280;p30"/>
          <p:cNvSpPr/>
          <p:nvPr/>
        </p:nvSpPr>
        <p:spPr>
          <a:xfrm>
            <a:off x="4514413" y="0"/>
            <a:ext cx="4629587" cy="6858000"/>
          </a:xfrm>
          <a:custGeom>
            <a:rect b="b" l="l" r="r" t="t"/>
            <a:pathLst>
              <a:path extrusionOk="0" h="6858000" w="6172782">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wearing sunglasses posing for the camera&#10;&#10;Description automatically generated" id="281" name="Google Shape;281;p30"/>
          <p:cNvPicPr preferRelativeResize="0"/>
          <p:nvPr/>
        </p:nvPicPr>
        <p:blipFill rotWithShape="1">
          <a:blip r:embed="rId3">
            <a:alphaModFix/>
          </a:blip>
          <a:srcRect b="0" l="20921" r="29667" t="0"/>
          <a:stretch/>
        </p:blipFill>
        <p:spPr>
          <a:xfrm>
            <a:off x="4625884" y="10"/>
            <a:ext cx="4518116" cy="6858000"/>
          </a:xfrm>
          <a:custGeom>
            <a:rect b="b" l="l" r="r" t="t"/>
            <a:pathLst>
              <a:path extrusionOk="0" h="6858000" w="6024154">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noFill/>
          <a:ln>
            <a:noFill/>
          </a:ln>
        </p:spPr>
      </p:pic>
      <p:sp>
        <p:nvSpPr>
          <p:cNvPr id="282" name="Google Shape;282;p30"/>
          <p:cNvSpPr txBox="1"/>
          <p:nvPr/>
        </p:nvSpPr>
        <p:spPr>
          <a:xfrm>
            <a:off x="0" y="5041726"/>
            <a:ext cx="5859000" cy="1005600"/>
          </a:xfrm>
          <a:prstGeom prst="rect">
            <a:avLst/>
          </a:prstGeom>
          <a:noFill/>
          <a:ln>
            <a:noFill/>
          </a:ln>
        </p:spPr>
        <p:txBody>
          <a:bodyPr anchorCtr="0" anchor="t" bIns="91425" lIns="91425" spcFirstLastPara="1" rIns="91425" wrap="square" tIns="91425">
            <a:spAutoFit/>
          </a:bodyPr>
          <a:lstStyle/>
          <a:p>
            <a:pPr indent="0" lvl="0" marL="0" rtl="0" algn="ctr">
              <a:spcBef>
                <a:spcPts val="640"/>
              </a:spcBef>
              <a:spcAft>
                <a:spcPts val="0"/>
              </a:spcAft>
              <a:buNone/>
            </a:pPr>
            <a:r>
              <a:rPr lang="en-US" sz="2400">
                <a:solidFill>
                  <a:srgbClr val="E36C09"/>
                </a:solidFill>
                <a:latin typeface="Calibri"/>
                <a:ea typeface="Calibri"/>
                <a:cs typeface="Calibri"/>
                <a:sym typeface="Calibri"/>
              </a:rPr>
              <a:t>Jonathan Wyner</a:t>
            </a:r>
            <a:endParaRPr sz="2400">
              <a:solidFill>
                <a:srgbClr val="E36C09"/>
              </a:solidFill>
              <a:latin typeface="Calibri"/>
              <a:ea typeface="Calibri"/>
              <a:cs typeface="Calibri"/>
              <a:sym typeface="Calibri"/>
            </a:endParaRPr>
          </a:p>
          <a:p>
            <a:pPr indent="0" lvl="0" marL="0" rtl="0" algn="ctr">
              <a:spcBef>
                <a:spcPts val="640"/>
              </a:spcBef>
              <a:spcAft>
                <a:spcPts val="0"/>
              </a:spcAft>
              <a:buNone/>
            </a:pPr>
            <a:r>
              <a:rPr lang="en-US" sz="2400">
                <a:solidFill>
                  <a:srgbClr val="E36C09"/>
                </a:solidFill>
                <a:latin typeface="Calibri"/>
                <a:ea typeface="Calibri"/>
                <a:cs typeface="Calibri"/>
                <a:sym typeface="Calibri"/>
              </a:rPr>
              <a:t>jonathan@m-works.com</a:t>
            </a:r>
            <a:endParaRPr sz="2400">
              <a:solidFill>
                <a:srgbClr val="E36C09"/>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1"/>
          <p:cNvSpPr txBox="1"/>
          <p:nvPr>
            <p:ph type="title"/>
          </p:nvPr>
        </p:nvSpPr>
        <p:spPr>
          <a:xfrm>
            <a:off x="457200" y="152400"/>
            <a:ext cx="8229600" cy="1447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latin typeface="Roboto"/>
                <a:ea typeface="Roboto"/>
                <a:cs typeface="Roboto"/>
                <a:sym typeface="Roboto"/>
              </a:rPr>
              <a:t>Running a (half) marathon changes lives.  It’s a simple fact.</a:t>
            </a:r>
            <a:endParaRPr>
              <a:latin typeface="Roboto"/>
              <a:ea typeface="Roboto"/>
              <a:cs typeface="Roboto"/>
              <a:sym typeface="Roboto"/>
            </a:endParaRPr>
          </a:p>
        </p:txBody>
      </p:sp>
      <p:sp>
        <p:nvSpPr>
          <p:cNvPr id="288" name="Google Shape;288;p31"/>
          <p:cNvSpPr txBox="1"/>
          <p:nvPr>
            <p:ph idx="1" type="body"/>
          </p:nvPr>
        </p:nvSpPr>
        <p:spPr>
          <a:xfrm>
            <a:off x="457200" y="2057400"/>
            <a:ext cx="8229600" cy="32004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E36C09"/>
              </a:buClr>
              <a:buSzPts val="3200"/>
              <a:buChar char="•"/>
            </a:pPr>
            <a:r>
              <a:rPr lang="en-US"/>
              <a:t>Improves your fitness</a:t>
            </a:r>
            <a:endParaRPr/>
          </a:p>
          <a:p>
            <a:pPr indent="-342900" lvl="0" marL="342900" rtl="0" algn="l">
              <a:lnSpc>
                <a:spcPct val="100000"/>
              </a:lnSpc>
              <a:spcBef>
                <a:spcPts val="640"/>
              </a:spcBef>
              <a:spcAft>
                <a:spcPts val="0"/>
              </a:spcAft>
              <a:buClr>
                <a:srgbClr val="E36C09"/>
              </a:buClr>
              <a:buSzPts val="3200"/>
              <a:buChar char="•"/>
            </a:pPr>
            <a:r>
              <a:rPr lang="en-US"/>
              <a:t>Instills a new self image</a:t>
            </a:r>
            <a:endParaRPr/>
          </a:p>
          <a:p>
            <a:pPr indent="-342900" lvl="0" marL="342900" rtl="0" algn="l">
              <a:lnSpc>
                <a:spcPct val="100000"/>
              </a:lnSpc>
              <a:spcBef>
                <a:spcPts val="640"/>
              </a:spcBef>
              <a:spcAft>
                <a:spcPts val="0"/>
              </a:spcAft>
              <a:buClr>
                <a:srgbClr val="E36C09"/>
              </a:buClr>
              <a:buSzPts val="3200"/>
              <a:buChar char="•"/>
            </a:pPr>
            <a:r>
              <a:rPr lang="en-US"/>
              <a:t>Inspires others around you to take on their own challenges</a:t>
            </a:r>
            <a:endParaRPr/>
          </a:p>
        </p:txBody>
      </p:sp>
      <p:sp>
        <p:nvSpPr>
          <p:cNvPr id="289" name="Google Shape;289;p31"/>
          <p:cNvSpPr txBox="1"/>
          <p:nvPr/>
        </p:nvSpPr>
        <p:spPr>
          <a:xfrm>
            <a:off x="457200" y="5791200"/>
            <a:ext cx="8229600" cy="4572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E36C09"/>
              </a:buClr>
              <a:buSzPts val="2000"/>
              <a:buFont typeface="Arial"/>
              <a:buNone/>
            </a:pPr>
            <a:r>
              <a:rPr b="0" i="0" lang="en-US" sz="2000" u="none" cap="none" strike="noStrike">
                <a:solidFill>
                  <a:srgbClr val="E36C09"/>
                </a:solidFill>
                <a:latin typeface="Calibri"/>
                <a:ea typeface="Calibri"/>
                <a:cs typeface="Calibri"/>
                <a:sym typeface="Calibri"/>
              </a:rPr>
              <a:t>Jonathan Wyner                                                                jonathan@m-works.com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4" name="Shape 294"/>
        <p:cNvGrpSpPr/>
        <p:nvPr/>
      </p:nvGrpSpPr>
      <p:grpSpPr>
        <a:xfrm>
          <a:off x="0" y="0"/>
          <a:ext cx="0" cy="0"/>
          <a:chOff x="0" y="0"/>
          <a:chExt cx="0" cy="0"/>
        </a:xfrm>
      </p:grpSpPr>
      <p:sp>
        <p:nvSpPr>
          <p:cNvPr id="295" name="Google Shape;295;p32"/>
          <p:cNvSpPr txBox="1"/>
          <p:nvPr>
            <p:ph type="title"/>
          </p:nvPr>
        </p:nvSpPr>
        <p:spPr>
          <a:xfrm>
            <a:off x="616125" y="331425"/>
            <a:ext cx="7654800" cy="12735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E36C09"/>
              </a:buClr>
              <a:buSzPts val="3500"/>
              <a:buFont typeface="Calibri"/>
              <a:buNone/>
            </a:pPr>
            <a:r>
              <a:rPr lang="en-US" sz="3500">
                <a:latin typeface="Roboto"/>
                <a:ea typeface="Roboto"/>
                <a:cs typeface="Roboto"/>
                <a:sym typeface="Roboto"/>
              </a:rPr>
              <a:t>Training overview</a:t>
            </a:r>
            <a:endParaRPr>
              <a:latin typeface="Roboto"/>
              <a:ea typeface="Roboto"/>
              <a:cs typeface="Roboto"/>
              <a:sym typeface="Roboto"/>
            </a:endParaRPr>
          </a:p>
        </p:txBody>
      </p:sp>
      <p:sp>
        <p:nvSpPr>
          <p:cNvPr id="296" name="Google Shape;296;p32"/>
          <p:cNvSpPr txBox="1"/>
          <p:nvPr>
            <p:ph idx="1" type="body"/>
          </p:nvPr>
        </p:nvSpPr>
        <p:spPr>
          <a:xfrm>
            <a:off x="441250" y="1663775"/>
            <a:ext cx="8148300" cy="4435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400"/>
              </a:spcBef>
              <a:spcAft>
                <a:spcPts val="0"/>
              </a:spcAft>
              <a:buSzPts val="3200"/>
              <a:buNone/>
            </a:pPr>
            <a:r>
              <a:rPr b="1" lang="en-US" sz="2900"/>
              <a:t>KEY ELEMENTS</a:t>
            </a:r>
            <a:endParaRPr sz="2900"/>
          </a:p>
          <a:p>
            <a:pPr indent="-342900" lvl="0" marL="342900" rtl="0" algn="l">
              <a:lnSpc>
                <a:spcPct val="90000"/>
              </a:lnSpc>
              <a:spcBef>
                <a:spcPts val="400"/>
              </a:spcBef>
              <a:spcAft>
                <a:spcPts val="0"/>
              </a:spcAft>
              <a:buClr>
                <a:srgbClr val="E36C09"/>
              </a:buClr>
              <a:buSzPts val="2900"/>
              <a:buChar char="•"/>
            </a:pPr>
            <a:r>
              <a:rPr lang="en-US" sz="2900"/>
              <a:t>Gradual buildup</a:t>
            </a:r>
            <a:endParaRPr sz="2900"/>
          </a:p>
          <a:p>
            <a:pPr indent="-342900" lvl="0" marL="342900" rtl="0" algn="l">
              <a:lnSpc>
                <a:spcPct val="90000"/>
              </a:lnSpc>
              <a:spcBef>
                <a:spcPts val="400"/>
              </a:spcBef>
              <a:spcAft>
                <a:spcPts val="0"/>
              </a:spcAft>
              <a:buSzPts val="2900"/>
              <a:buChar char="•"/>
            </a:pPr>
            <a:r>
              <a:rPr lang="en-US" sz="2900"/>
              <a:t>Consistency</a:t>
            </a:r>
            <a:endParaRPr sz="2900"/>
          </a:p>
          <a:p>
            <a:pPr indent="-342900" lvl="0" marL="342900" rtl="0" algn="l">
              <a:lnSpc>
                <a:spcPct val="90000"/>
              </a:lnSpc>
              <a:spcBef>
                <a:spcPts val="400"/>
              </a:spcBef>
              <a:spcAft>
                <a:spcPts val="0"/>
              </a:spcAft>
              <a:buClr>
                <a:srgbClr val="E36C09"/>
              </a:buClr>
              <a:buSzPts val="2900"/>
              <a:buChar char="•"/>
            </a:pPr>
            <a:r>
              <a:rPr lang="en-US" sz="2900"/>
              <a:t>Accountability of the group</a:t>
            </a:r>
            <a:endParaRPr sz="4100"/>
          </a:p>
          <a:p>
            <a:pPr indent="-342900" lvl="0" marL="342900" rtl="0" algn="l">
              <a:lnSpc>
                <a:spcPct val="90000"/>
              </a:lnSpc>
              <a:spcBef>
                <a:spcPts val="400"/>
              </a:spcBef>
              <a:spcAft>
                <a:spcPts val="0"/>
              </a:spcAft>
              <a:buClr>
                <a:srgbClr val="E36C09"/>
              </a:buClr>
              <a:buSzPts val="2900"/>
              <a:buChar char="•"/>
            </a:pPr>
            <a:r>
              <a:rPr lang="en-US" sz="2900"/>
              <a:t>Running pace does not matter!</a:t>
            </a:r>
            <a:endParaRPr sz="4100"/>
          </a:p>
          <a:p>
            <a:pPr indent="0" lvl="0" marL="457200" rtl="0" algn="l">
              <a:lnSpc>
                <a:spcPct val="90000"/>
              </a:lnSpc>
              <a:spcBef>
                <a:spcPts val="400"/>
              </a:spcBef>
              <a:spcAft>
                <a:spcPts val="0"/>
              </a:spcAft>
              <a:buSzPts val="32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33"/>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latin typeface="Roboto"/>
                <a:ea typeface="Roboto"/>
                <a:cs typeface="Roboto"/>
                <a:sym typeface="Roboto"/>
              </a:rPr>
              <a:t>What does the training entail?</a:t>
            </a:r>
            <a:endParaRPr>
              <a:latin typeface="Roboto"/>
              <a:ea typeface="Roboto"/>
              <a:cs typeface="Roboto"/>
              <a:sym typeface="Roboto"/>
            </a:endParaRPr>
          </a:p>
        </p:txBody>
      </p:sp>
      <p:sp>
        <p:nvSpPr>
          <p:cNvPr id="302" name="Google Shape;302;p33"/>
          <p:cNvSpPr txBox="1"/>
          <p:nvPr>
            <p:ph idx="1" type="body"/>
          </p:nvPr>
        </p:nvSpPr>
        <p:spPr>
          <a:xfrm>
            <a:off x="457200" y="1076625"/>
            <a:ext cx="8229600" cy="3962400"/>
          </a:xfrm>
          <a:prstGeom prst="rect">
            <a:avLst/>
          </a:prstGeom>
          <a:noFill/>
          <a:ln>
            <a:noFill/>
          </a:ln>
        </p:spPr>
        <p:txBody>
          <a:bodyPr anchorCtr="0" anchor="t" bIns="45700" lIns="91425" spcFirstLastPara="1" rIns="91425" wrap="square" tIns="45700">
            <a:noAutofit/>
          </a:bodyPr>
          <a:lstStyle/>
          <a:p>
            <a:pPr indent="-350520" lvl="0" marL="342900" rtl="0" algn="l">
              <a:lnSpc>
                <a:spcPct val="80000"/>
              </a:lnSpc>
              <a:spcBef>
                <a:spcPts val="0"/>
              </a:spcBef>
              <a:spcAft>
                <a:spcPts val="0"/>
              </a:spcAft>
              <a:buClr>
                <a:srgbClr val="E36C09"/>
              </a:buClr>
              <a:buSzPts val="3320"/>
              <a:buChar char="•"/>
            </a:pPr>
            <a:r>
              <a:rPr lang="en-US" sz="3320"/>
              <a:t>The plan is to gradually buildup mileage.  Your body takes time to adapt to the stresses of training for a marathon</a:t>
            </a:r>
            <a:endParaRPr sz="3320"/>
          </a:p>
          <a:p>
            <a:pPr indent="-350520" lvl="0" marL="342900" rtl="0" algn="l">
              <a:lnSpc>
                <a:spcPct val="80000"/>
              </a:lnSpc>
              <a:spcBef>
                <a:spcPts val="640"/>
              </a:spcBef>
              <a:spcAft>
                <a:spcPts val="0"/>
              </a:spcAft>
              <a:buClr>
                <a:srgbClr val="E36C09"/>
              </a:buClr>
              <a:buSzPts val="3320"/>
              <a:buChar char="•"/>
            </a:pPr>
            <a:r>
              <a:rPr lang="en-US" sz="3320"/>
              <a:t>Adaptation to a new exercise load</a:t>
            </a:r>
            <a:endParaRPr sz="3320"/>
          </a:p>
          <a:p>
            <a:pPr indent="-297180" lvl="1" marL="742950" rtl="0" algn="l">
              <a:lnSpc>
                <a:spcPct val="80000"/>
              </a:lnSpc>
              <a:spcBef>
                <a:spcPts val="560"/>
              </a:spcBef>
              <a:spcAft>
                <a:spcPts val="0"/>
              </a:spcAft>
              <a:buClr>
                <a:srgbClr val="E36C09"/>
              </a:buClr>
              <a:buSzPts val="2980"/>
              <a:buChar char="–"/>
            </a:pPr>
            <a:r>
              <a:rPr lang="en-US" sz="2980"/>
              <a:t>Cardio-vascular system 3-6 weeks</a:t>
            </a:r>
            <a:endParaRPr sz="2980"/>
          </a:p>
          <a:p>
            <a:pPr indent="-297180" lvl="1" marL="742950" rtl="0" algn="l">
              <a:lnSpc>
                <a:spcPct val="80000"/>
              </a:lnSpc>
              <a:spcBef>
                <a:spcPts val="560"/>
              </a:spcBef>
              <a:spcAft>
                <a:spcPts val="0"/>
              </a:spcAft>
              <a:buClr>
                <a:srgbClr val="E36C09"/>
              </a:buClr>
              <a:buSzPts val="2980"/>
              <a:buChar char="–"/>
            </a:pPr>
            <a:r>
              <a:rPr lang="en-US" sz="2980"/>
              <a:t>Muscular system about 3 months </a:t>
            </a:r>
            <a:endParaRPr sz="2980"/>
          </a:p>
          <a:p>
            <a:pPr indent="-297180" lvl="1" marL="742950" rtl="0" algn="l">
              <a:lnSpc>
                <a:spcPct val="80000"/>
              </a:lnSpc>
              <a:spcBef>
                <a:spcPts val="560"/>
              </a:spcBef>
              <a:spcAft>
                <a:spcPts val="0"/>
              </a:spcAft>
              <a:buClr>
                <a:srgbClr val="E36C09"/>
              </a:buClr>
              <a:buSzPts val="2980"/>
              <a:buChar char="–"/>
            </a:pPr>
            <a:r>
              <a:rPr lang="en-US" sz="2980"/>
              <a:t>Skeletal system 3-6 months</a:t>
            </a:r>
            <a:endParaRPr sz="2980"/>
          </a:p>
          <a:p>
            <a:pPr indent="0" lvl="0" marL="914400" rtl="0" algn="l">
              <a:lnSpc>
                <a:spcPct val="80000"/>
              </a:lnSpc>
              <a:spcBef>
                <a:spcPts val="560"/>
              </a:spcBef>
              <a:spcAft>
                <a:spcPts val="0"/>
              </a:spcAft>
              <a:buNone/>
            </a:pPr>
            <a:r>
              <a:t/>
            </a:r>
            <a:endParaRPr sz="2980"/>
          </a:p>
          <a:p>
            <a:pPr indent="-439420" lvl="0" marL="457200" rtl="0" algn="l">
              <a:lnSpc>
                <a:spcPct val="80000"/>
              </a:lnSpc>
              <a:spcBef>
                <a:spcPts val="640"/>
              </a:spcBef>
              <a:spcAft>
                <a:spcPts val="0"/>
              </a:spcAft>
              <a:buSzPts val="3320"/>
              <a:buChar char="•"/>
            </a:pPr>
            <a:r>
              <a:rPr lang="en-US" sz="3320"/>
              <a:t>The KEY run each week is the long run</a:t>
            </a:r>
            <a:endParaRPr sz="3320"/>
          </a:p>
        </p:txBody>
      </p:sp>
      <p:sp>
        <p:nvSpPr>
          <p:cNvPr id="303" name="Google Shape;303;p33"/>
          <p:cNvSpPr txBox="1"/>
          <p:nvPr/>
        </p:nvSpPr>
        <p:spPr>
          <a:xfrm>
            <a:off x="457200" y="5791200"/>
            <a:ext cx="8229600" cy="4572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E36C09"/>
              </a:buClr>
              <a:buSzPts val="2000"/>
              <a:buFont typeface="Arial"/>
              <a:buNone/>
            </a:pPr>
            <a:r>
              <a:rPr b="0" i="0" lang="en-US" sz="2000" u="none" cap="none" strike="noStrike">
                <a:solidFill>
                  <a:srgbClr val="E36C09"/>
                </a:solidFill>
                <a:latin typeface="Calibri"/>
                <a:ea typeface="Calibri"/>
                <a:cs typeface="Calibri"/>
                <a:sym typeface="Calibri"/>
              </a:rPr>
              <a:t>Jonathan Wyner                                                                jonathan@m-works.com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4"/>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latin typeface="Roboto"/>
                <a:ea typeface="Roboto"/>
                <a:cs typeface="Roboto"/>
                <a:sym typeface="Roboto"/>
              </a:rPr>
              <a:t>What does the training entail?</a:t>
            </a:r>
            <a:endParaRPr>
              <a:latin typeface="Roboto"/>
              <a:ea typeface="Roboto"/>
              <a:cs typeface="Roboto"/>
              <a:sym typeface="Roboto"/>
            </a:endParaRPr>
          </a:p>
        </p:txBody>
      </p:sp>
      <p:sp>
        <p:nvSpPr>
          <p:cNvPr id="309" name="Google Shape;309;p34"/>
          <p:cNvSpPr txBox="1"/>
          <p:nvPr>
            <p:ph idx="1" type="body"/>
          </p:nvPr>
        </p:nvSpPr>
        <p:spPr>
          <a:xfrm>
            <a:off x="342900" y="990600"/>
            <a:ext cx="8343900" cy="51054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E36C09"/>
              </a:buClr>
              <a:buSzPts val="3200"/>
              <a:buChar char="•"/>
            </a:pPr>
            <a:r>
              <a:rPr lang="en-US"/>
              <a:t>The plan is to gradually build up mileage.  Your body takes time to adapt to the stresses of training for a marathon</a:t>
            </a:r>
            <a:endParaRPr/>
          </a:p>
          <a:p>
            <a:pPr indent="-342900" lvl="0" marL="342900" rtl="0" algn="l">
              <a:lnSpc>
                <a:spcPct val="100000"/>
              </a:lnSpc>
              <a:spcBef>
                <a:spcPts val="640"/>
              </a:spcBef>
              <a:spcAft>
                <a:spcPts val="0"/>
              </a:spcAft>
              <a:buClr>
                <a:srgbClr val="E36C09"/>
              </a:buClr>
              <a:buSzPts val="3200"/>
              <a:buChar char="•"/>
            </a:pPr>
            <a:r>
              <a:rPr lang="en-US"/>
              <a:t>Week 1-9 base building</a:t>
            </a:r>
            <a:endParaRPr/>
          </a:p>
          <a:p>
            <a:pPr indent="-342900" lvl="0" marL="342900" rtl="0" algn="l">
              <a:lnSpc>
                <a:spcPct val="100000"/>
              </a:lnSpc>
              <a:spcBef>
                <a:spcPts val="640"/>
              </a:spcBef>
              <a:spcAft>
                <a:spcPts val="0"/>
              </a:spcAft>
              <a:buClr>
                <a:srgbClr val="E36C09"/>
              </a:buClr>
              <a:buSzPts val="3200"/>
              <a:buChar char="•"/>
            </a:pPr>
            <a:r>
              <a:rPr lang="en-US"/>
              <a:t>Week 10-16 strength building </a:t>
            </a:r>
            <a:endParaRPr/>
          </a:p>
          <a:p>
            <a:pPr indent="-342900" lvl="0" marL="342900" rtl="0" algn="l">
              <a:lnSpc>
                <a:spcPct val="100000"/>
              </a:lnSpc>
              <a:spcBef>
                <a:spcPts val="640"/>
              </a:spcBef>
              <a:spcAft>
                <a:spcPts val="0"/>
              </a:spcAft>
              <a:buClr>
                <a:srgbClr val="E36C09"/>
              </a:buClr>
              <a:buSzPts val="3200"/>
              <a:buChar char="•"/>
            </a:pPr>
            <a:r>
              <a:rPr lang="en-US"/>
              <a:t>Week 17-21 speed and strength</a:t>
            </a:r>
            <a:endParaRPr/>
          </a:p>
          <a:p>
            <a:pPr indent="-342900" lvl="0" marL="342900" rtl="0" algn="l">
              <a:lnSpc>
                <a:spcPct val="100000"/>
              </a:lnSpc>
              <a:spcBef>
                <a:spcPts val="640"/>
              </a:spcBef>
              <a:spcAft>
                <a:spcPts val="0"/>
              </a:spcAft>
              <a:buClr>
                <a:srgbClr val="E36C09"/>
              </a:buClr>
              <a:buSzPts val="3200"/>
              <a:buChar char="•"/>
            </a:pPr>
            <a:r>
              <a:rPr lang="en-US"/>
              <a:t>Week 21-24 taper phase</a:t>
            </a:r>
            <a:endParaRPr/>
          </a:p>
        </p:txBody>
      </p:sp>
      <p:sp>
        <p:nvSpPr>
          <p:cNvPr id="310" name="Google Shape;310;p34"/>
          <p:cNvSpPr txBox="1"/>
          <p:nvPr/>
        </p:nvSpPr>
        <p:spPr>
          <a:xfrm>
            <a:off x="457200" y="5791200"/>
            <a:ext cx="8229600" cy="4572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E36C09"/>
              </a:buClr>
              <a:buSzPts val="2000"/>
              <a:buFont typeface="Arial"/>
              <a:buNone/>
            </a:pPr>
            <a:r>
              <a:rPr b="0" i="0" lang="en-US" sz="2000" u="none" cap="none" strike="noStrike">
                <a:solidFill>
                  <a:srgbClr val="E36C09"/>
                </a:solidFill>
                <a:latin typeface="Calibri"/>
                <a:ea typeface="Calibri"/>
                <a:cs typeface="Calibri"/>
                <a:sym typeface="Calibri"/>
              </a:rPr>
              <a:t>Jonathan Wyner                                                                jonathan@m-works.com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7"/>
          <p:cNvSpPr txBox="1"/>
          <p:nvPr>
            <p:ph type="ctrTitle"/>
          </p:nvPr>
        </p:nvSpPr>
        <p:spPr>
          <a:xfrm>
            <a:off x="2557549" y="-5628"/>
            <a:ext cx="4478700" cy="8772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E36C09"/>
              </a:buClr>
              <a:buSzPts val="4800"/>
              <a:buFont typeface="Calibri"/>
              <a:buNone/>
            </a:pPr>
            <a:r>
              <a:rPr lang="en-US">
                <a:solidFill>
                  <a:srgbClr val="E36C09"/>
                </a:solidFill>
              </a:rPr>
              <a:t>Agenda</a:t>
            </a:r>
            <a:endParaRPr>
              <a:solidFill>
                <a:srgbClr val="E36C09"/>
              </a:solidFill>
            </a:endParaRPr>
          </a:p>
        </p:txBody>
      </p:sp>
      <p:pic>
        <p:nvPicPr>
          <p:cNvPr id="111" name="Google Shape;111;p17"/>
          <p:cNvPicPr preferRelativeResize="0"/>
          <p:nvPr/>
        </p:nvPicPr>
        <p:blipFill>
          <a:blip r:embed="rId3">
            <a:alphaModFix/>
          </a:blip>
          <a:stretch>
            <a:fillRect/>
          </a:stretch>
        </p:blipFill>
        <p:spPr>
          <a:xfrm>
            <a:off x="152400" y="1023972"/>
            <a:ext cx="8839200" cy="382366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5"/>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latin typeface="Roboto"/>
                <a:ea typeface="Roboto"/>
                <a:cs typeface="Roboto"/>
                <a:sym typeface="Roboto"/>
              </a:rPr>
              <a:t>What does the training entail?</a:t>
            </a:r>
            <a:endParaRPr>
              <a:latin typeface="Roboto"/>
              <a:ea typeface="Roboto"/>
              <a:cs typeface="Roboto"/>
              <a:sym typeface="Roboto"/>
            </a:endParaRPr>
          </a:p>
        </p:txBody>
      </p:sp>
      <p:sp>
        <p:nvSpPr>
          <p:cNvPr id="316" name="Google Shape;316;p35"/>
          <p:cNvSpPr txBox="1"/>
          <p:nvPr>
            <p:ph idx="1" type="body"/>
          </p:nvPr>
        </p:nvSpPr>
        <p:spPr>
          <a:xfrm>
            <a:off x="457200" y="2408237"/>
            <a:ext cx="8229600" cy="19353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E36C09"/>
              </a:buClr>
              <a:buSzPts val="3200"/>
              <a:buChar char="•"/>
            </a:pPr>
            <a:r>
              <a:rPr lang="en-US"/>
              <a:t>During the peak (8 weeks) of your training you can expect to invest between 2 and 4 hours per week in your half marathon training</a:t>
            </a:r>
            <a:endParaRPr/>
          </a:p>
        </p:txBody>
      </p:sp>
      <p:sp>
        <p:nvSpPr>
          <p:cNvPr id="317" name="Google Shape;317;p35"/>
          <p:cNvSpPr txBox="1"/>
          <p:nvPr/>
        </p:nvSpPr>
        <p:spPr>
          <a:xfrm>
            <a:off x="457200" y="5791200"/>
            <a:ext cx="8229600" cy="4572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E36C09"/>
              </a:buClr>
              <a:buSzPts val="2000"/>
              <a:buFont typeface="Arial"/>
              <a:buNone/>
            </a:pPr>
            <a:r>
              <a:rPr b="0" i="0" lang="en-US" sz="2000" u="none" cap="none" strike="noStrike">
                <a:solidFill>
                  <a:srgbClr val="E36C09"/>
                </a:solidFill>
                <a:latin typeface="Calibri"/>
                <a:ea typeface="Calibri"/>
                <a:cs typeface="Calibri"/>
                <a:sym typeface="Calibri"/>
              </a:rPr>
              <a:t>Jonathan Wyner                                                                jonathan@m-works.com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6"/>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latin typeface="Roboto"/>
                <a:ea typeface="Roboto"/>
                <a:cs typeface="Roboto"/>
                <a:sym typeface="Roboto"/>
              </a:rPr>
              <a:t>What do you get from the training?</a:t>
            </a:r>
            <a:endParaRPr>
              <a:latin typeface="Roboto"/>
              <a:ea typeface="Roboto"/>
              <a:cs typeface="Roboto"/>
              <a:sym typeface="Roboto"/>
            </a:endParaRPr>
          </a:p>
        </p:txBody>
      </p:sp>
      <p:sp>
        <p:nvSpPr>
          <p:cNvPr id="323" name="Google Shape;323;p36"/>
          <p:cNvSpPr txBox="1"/>
          <p:nvPr>
            <p:ph idx="1" type="body"/>
          </p:nvPr>
        </p:nvSpPr>
        <p:spPr>
          <a:xfrm>
            <a:off x="457200" y="1447800"/>
            <a:ext cx="8229600" cy="34290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E36C09"/>
              </a:buClr>
              <a:buSzPts val="3200"/>
              <a:buChar char="•"/>
            </a:pPr>
            <a:r>
              <a:rPr lang="en-US"/>
              <a:t>You’ll get to ask and receive feedback on important questions such as</a:t>
            </a:r>
            <a:endParaRPr/>
          </a:p>
          <a:p>
            <a:pPr indent="-285750" lvl="1" marL="742950" rtl="0" algn="l">
              <a:lnSpc>
                <a:spcPct val="100000"/>
              </a:lnSpc>
              <a:spcBef>
                <a:spcPts val="560"/>
              </a:spcBef>
              <a:spcAft>
                <a:spcPts val="0"/>
              </a:spcAft>
              <a:buClr>
                <a:srgbClr val="E36C09"/>
              </a:buClr>
              <a:buSzPts val="2800"/>
              <a:buChar char="–"/>
            </a:pPr>
            <a:r>
              <a:rPr lang="en-US"/>
              <a:t>How do I breathe?</a:t>
            </a:r>
            <a:endParaRPr/>
          </a:p>
          <a:p>
            <a:pPr indent="-285750" lvl="1" marL="742950" rtl="0" algn="l">
              <a:lnSpc>
                <a:spcPct val="100000"/>
              </a:lnSpc>
              <a:spcBef>
                <a:spcPts val="560"/>
              </a:spcBef>
              <a:spcAft>
                <a:spcPts val="0"/>
              </a:spcAft>
              <a:buClr>
                <a:srgbClr val="E36C09"/>
              </a:buClr>
              <a:buSzPts val="2800"/>
              <a:buChar char="–"/>
            </a:pPr>
            <a:r>
              <a:rPr lang="en-US"/>
              <a:t>Do you think I could win the Boston Marathon?</a:t>
            </a:r>
            <a:endParaRPr/>
          </a:p>
        </p:txBody>
      </p:sp>
      <p:sp>
        <p:nvSpPr>
          <p:cNvPr id="324" name="Google Shape;324;p36"/>
          <p:cNvSpPr txBox="1"/>
          <p:nvPr/>
        </p:nvSpPr>
        <p:spPr>
          <a:xfrm>
            <a:off x="457200" y="5791200"/>
            <a:ext cx="8229600" cy="4572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E36C09"/>
              </a:buClr>
              <a:buSzPts val="2000"/>
              <a:buFont typeface="Arial"/>
              <a:buNone/>
            </a:pPr>
            <a:r>
              <a:rPr b="0" i="0" lang="en-US" sz="2000" u="none" cap="none" strike="noStrike">
                <a:solidFill>
                  <a:srgbClr val="E36C09"/>
                </a:solidFill>
                <a:latin typeface="Calibri"/>
                <a:ea typeface="Calibri"/>
                <a:cs typeface="Calibri"/>
                <a:sym typeface="Calibri"/>
              </a:rPr>
              <a:t>Jonathan Wyner                                                                jonathan@m-works.com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7"/>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latin typeface="Roboto"/>
                <a:ea typeface="Roboto"/>
                <a:cs typeface="Roboto"/>
                <a:sym typeface="Roboto"/>
              </a:rPr>
              <a:t>What do you get from the training?</a:t>
            </a:r>
            <a:endParaRPr>
              <a:latin typeface="Roboto"/>
              <a:ea typeface="Roboto"/>
              <a:cs typeface="Roboto"/>
              <a:sym typeface="Roboto"/>
            </a:endParaRPr>
          </a:p>
        </p:txBody>
      </p:sp>
      <p:sp>
        <p:nvSpPr>
          <p:cNvPr id="330" name="Google Shape;330;p37"/>
          <p:cNvSpPr txBox="1"/>
          <p:nvPr>
            <p:ph idx="1" type="body"/>
          </p:nvPr>
        </p:nvSpPr>
        <p:spPr>
          <a:xfrm>
            <a:off x="342900" y="990600"/>
            <a:ext cx="8343900" cy="51054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E36C09"/>
              </a:buClr>
              <a:buSzPts val="3200"/>
              <a:buChar char="•"/>
            </a:pPr>
            <a:r>
              <a:rPr lang="en-US"/>
              <a:t>You’ll enhance your vocabulary with exotic words such as</a:t>
            </a:r>
            <a:endParaRPr/>
          </a:p>
          <a:p>
            <a:pPr indent="-285750" lvl="1" marL="742950" rtl="0" algn="l">
              <a:lnSpc>
                <a:spcPct val="100000"/>
              </a:lnSpc>
              <a:spcBef>
                <a:spcPts val="560"/>
              </a:spcBef>
              <a:spcAft>
                <a:spcPts val="0"/>
              </a:spcAft>
              <a:buClr>
                <a:srgbClr val="E36C09"/>
              </a:buClr>
              <a:buSzPts val="2800"/>
              <a:buChar char="–"/>
            </a:pPr>
            <a:r>
              <a:rPr lang="en-US"/>
              <a:t>“hyponatremia” and “GU”</a:t>
            </a:r>
            <a:endParaRPr/>
          </a:p>
        </p:txBody>
      </p:sp>
      <p:sp>
        <p:nvSpPr>
          <p:cNvPr id="331" name="Google Shape;331;p37"/>
          <p:cNvSpPr txBox="1"/>
          <p:nvPr/>
        </p:nvSpPr>
        <p:spPr>
          <a:xfrm>
            <a:off x="457200" y="5791200"/>
            <a:ext cx="8229600" cy="4572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E36C09"/>
              </a:buClr>
              <a:buSzPts val="2000"/>
              <a:buFont typeface="Arial"/>
              <a:buNone/>
            </a:pPr>
            <a:r>
              <a:rPr b="0" i="0" lang="en-US" sz="2000" u="none" cap="none" strike="noStrike">
                <a:solidFill>
                  <a:srgbClr val="E36C09"/>
                </a:solidFill>
                <a:latin typeface="Calibri"/>
                <a:ea typeface="Calibri"/>
                <a:cs typeface="Calibri"/>
                <a:sym typeface="Calibri"/>
              </a:rPr>
              <a:t>Jonathan Wyner                                                                jonathan@m-works.com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38"/>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latin typeface="Roboto"/>
                <a:ea typeface="Roboto"/>
                <a:cs typeface="Roboto"/>
                <a:sym typeface="Roboto"/>
              </a:rPr>
              <a:t>What do you get from the training?</a:t>
            </a:r>
            <a:endParaRPr>
              <a:latin typeface="Roboto"/>
              <a:ea typeface="Roboto"/>
              <a:cs typeface="Roboto"/>
              <a:sym typeface="Roboto"/>
            </a:endParaRPr>
          </a:p>
        </p:txBody>
      </p:sp>
      <p:sp>
        <p:nvSpPr>
          <p:cNvPr id="337" name="Google Shape;337;p38"/>
          <p:cNvSpPr txBox="1"/>
          <p:nvPr>
            <p:ph idx="1" type="body"/>
          </p:nvPr>
        </p:nvSpPr>
        <p:spPr>
          <a:xfrm>
            <a:off x="342900" y="990600"/>
            <a:ext cx="8343900" cy="51054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E36C09"/>
              </a:buClr>
              <a:buSzPts val="3200"/>
              <a:buChar char="•"/>
            </a:pPr>
            <a:r>
              <a:rPr lang="en-US"/>
              <a:t>You’ll learn a new meaning for the term “calories” (It’s a beautiful thing!)</a:t>
            </a:r>
            <a:endParaRPr/>
          </a:p>
        </p:txBody>
      </p:sp>
      <p:sp>
        <p:nvSpPr>
          <p:cNvPr id="338" name="Google Shape;338;p38"/>
          <p:cNvSpPr txBox="1"/>
          <p:nvPr/>
        </p:nvSpPr>
        <p:spPr>
          <a:xfrm>
            <a:off x="457200" y="5791200"/>
            <a:ext cx="8229600" cy="4572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E36C09"/>
              </a:buClr>
              <a:buSzPts val="2000"/>
              <a:buFont typeface="Arial"/>
              <a:buNone/>
            </a:pPr>
            <a:r>
              <a:rPr b="0" i="0" lang="en-US" sz="2000" u="none" cap="none" strike="noStrike">
                <a:solidFill>
                  <a:srgbClr val="E36C09"/>
                </a:solidFill>
                <a:latin typeface="Calibri"/>
                <a:ea typeface="Calibri"/>
                <a:cs typeface="Calibri"/>
                <a:sym typeface="Calibri"/>
              </a:rPr>
              <a:t>Jonathan Wyner                                                                jonathan@m-works.com</a:t>
            </a:r>
            <a:endParaRPr b="0" i="0" sz="1400" u="none" cap="none" strike="noStrike">
              <a:solidFill>
                <a:srgbClr val="000000"/>
              </a:solidFill>
              <a:latin typeface="Arial"/>
              <a:ea typeface="Arial"/>
              <a:cs typeface="Arial"/>
              <a:sym typeface="Arial"/>
            </a:endParaRPr>
          </a:p>
        </p:txBody>
      </p:sp>
      <p:pic>
        <p:nvPicPr>
          <p:cNvPr id="339" name="Google Shape;339;p38"/>
          <p:cNvPicPr preferRelativeResize="0"/>
          <p:nvPr/>
        </p:nvPicPr>
        <p:blipFill rotWithShape="1">
          <a:blip r:embed="rId3">
            <a:alphaModFix/>
          </a:blip>
          <a:srcRect b="0" l="0" r="0" t="0"/>
          <a:stretch/>
        </p:blipFill>
        <p:spPr>
          <a:xfrm>
            <a:off x="2677875" y="2164875"/>
            <a:ext cx="2964525" cy="39527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39"/>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latin typeface="Roboto"/>
                <a:ea typeface="Roboto"/>
                <a:cs typeface="Roboto"/>
                <a:sym typeface="Roboto"/>
              </a:rPr>
              <a:t>What do you get from the Training? </a:t>
            </a:r>
            <a:endParaRPr>
              <a:latin typeface="Roboto"/>
              <a:ea typeface="Roboto"/>
              <a:cs typeface="Roboto"/>
              <a:sym typeface="Roboto"/>
            </a:endParaRPr>
          </a:p>
        </p:txBody>
      </p:sp>
      <p:sp>
        <p:nvSpPr>
          <p:cNvPr id="345" name="Google Shape;345;p39"/>
          <p:cNvSpPr txBox="1"/>
          <p:nvPr>
            <p:ph idx="1" type="body"/>
          </p:nvPr>
        </p:nvSpPr>
        <p:spPr>
          <a:xfrm>
            <a:off x="342900" y="990600"/>
            <a:ext cx="8343900" cy="51054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E36C09"/>
              </a:buClr>
              <a:buSzPts val="3200"/>
              <a:buChar char="•"/>
            </a:pPr>
            <a:r>
              <a:rPr lang="en-US"/>
              <a:t>Training and coaching using a plan devised specifically for your marathon</a:t>
            </a:r>
            <a:endParaRPr/>
          </a:p>
          <a:p>
            <a:pPr indent="-342900" lvl="0" marL="342900" rtl="0" algn="l">
              <a:lnSpc>
                <a:spcPct val="100000"/>
              </a:lnSpc>
              <a:spcBef>
                <a:spcPts val="640"/>
              </a:spcBef>
              <a:spcAft>
                <a:spcPts val="0"/>
              </a:spcAft>
              <a:buClr>
                <a:srgbClr val="E36C09"/>
              </a:buClr>
              <a:buSzPts val="3200"/>
              <a:buChar char="•"/>
            </a:pPr>
            <a:r>
              <a:rPr lang="en-US"/>
              <a:t>Group runs with logistical support</a:t>
            </a:r>
            <a:endParaRPr/>
          </a:p>
          <a:p>
            <a:pPr indent="-342900" lvl="0" marL="342900" rtl="0" algn="l">
              <a:lnSpc>
                <a:spcPct val="100000"/>
              </a:lnSpc>
              <a:spcBef>
                <a:spcPts val="640"/>
              </a:spcBef>
              <a:spcAft>
                <a:spcPts val="0"/>
              </a:spcAft>
              <a:buClr>
                <a:srgbClr val="E36C09"/>
              </a:buClr>
              <a:buSzPts val="3200"/>
              <a:buChar char="•"/>
            </a:pPr>
            <a:r>
              <a:rPr lang="en-US"/>
              <a:t>Email support with me during the program</a:t>
            </a:r>
            <a:endParaRPr/>
          </a:p>
          <a:p>
            <a:pPr indent="-342900" lvl="0" marL="342900" rtl="0" algn="l">
              <a:lnSpc>
                <a:spcPct val="100000"/>
              </a:lnSpc>
              <a:spcBef>
                <a:spcPts val="640"/>
              </a:spcBef>
              <a:spcAft>
                <a:spcPts val="0"/>
              </a:spcAft>
              <a:buClr>
                <a:srgbClr val="E36C09"/>
              </a:buClr>
              <a:buSzPts val="3200"/>
              <a:buChar char="•"/>
            </a:pPr>
            <a:r>
              <a:rPr i="1" lang="en-US"/>
              <a:t>You’ll find a resource in the experience of other runners who have already completed the marathon</a:t>
            </a:r>
            <a:endParaRPr i="1"/>
          </a:p>
        </p:txBody>
      </p:sp>
      <p:sp>
        <p:nvSpPr>
          <p:cNvPr id="346" name="Google Shape;346;p39"/>
          <p:cNvSpPr txBox="1"/>
          <p:nvPr/>
        </p:nvSpPr>
        <p:spPr>
          <a:xfrm>
            <a:off x="457200" y="5791200"/>
            <a:ext cx="8229600" cy="4572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E36C09"/>
              </a:buClr>
              <a:buSzPts val="2000"/>
              <a:buFont typeface="Arial"/>
              <a:buNone/>
            </a:pPr>
            <a:r>
              <a:rPr b="0" i="0" lang="en-US" sz="2000" u="none" cap="none" strike="noStrike">
                <a:solidFill>
                  <a:srgbClr val="E36C09"/>
                </a:solidFill>
                <a:latin typeface="Calibri"/>
                <a:ea typeface="Calibri"/>
                <a:cs typeface="Calibri"/>
                <a:sym typeface="Calibri"/>
              </a:rPr>
              <a:t>Jonathan Wyner                                                                jonathan@m-works.com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40"/>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latin typeface="Roboto"/>
                <a:ea typeface="Roboto"/>
                <a:cs typeface="Roboto"/>
                <a:sym typeface="Roboto"/>
              </a:rPr>
              <a:t>Half Marathon Program</a:t>
            </a:r>
            <a:endParaRPr>
              <a:latin typeface="Roboto"/>
              <a:ea typeface="Roboto"/>
              <a:cs typeface="Roboto"/>
              <a:sym typeface="Roboto"/>
            </a:endParaRPr>
          </a:p>
        </p:txBody>
      </p:sp>
      <p:sp>
        <p:nvSpPr>
          <p:cNvPr id="352" name="Google Shape;352;p40"/>
          <p:cNvSpPr txBox="1"/>
          <p:nvPr>
            <p:ph idx="1" type="body"/>
          </p:nvPr>
        </p:nvSpPr>
        <p:spPr>
          <a:xfrm>
            <a:off x="342900" y="990600"/>
            <a:ext cx="8343900" cy="51054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E36C09"/>
              </a:buClr>
              <a:buSzPts val="3200"/>
              <a:buChar char="•"/>
            </a:pPr>
            <a:r>
              <a:rPr lang="en-US"/>
              <a:t>In many respects identical to the full marathon program with a slightly shorter training period and lower mileage targets</a:t>
            </a:r>
            <a:endParaRPr/>
          </a:p>
        </p:txBody>
      </p:sp>
      <p:sp>
        <p:nvSpPr>
          <p:cNvPr id="353" name="Google Shape;353;p40"/>
          <p:cNvSpPr txBox="1"/>
          <p:nvPr/>
        </p:nvSpPr>
        <p:spPr>
          <a:xfrm>
            <a:off x="457200" y="5791200"/>
            <a:ext cx="8229600" cy="4572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E36C09"/>
              </a:buClr>
              <a:buSzPts val="2000"/>
              <a:buFont typeface="Arial"/>
              <a:buNone/>
            </a:pPr>
            <a:r>
              <a:rPr b="0" i="0" lang="en-US" sz="2000" u="none" cap="none" strike="noStrike">
                <a:solidFill>
                  <a:srgbClr val="E36C09"/>
                </a:solidFill>
                <a:latin typeface="Calibri"/>
                <a:ea typeface="Calibri"/>
                <a:cs typeface="Calibri"/>
                <a:sym typeface="Calibri"/>
              </a:rPr>
              <a:t>Jonathan Wyner                                                                jonathan@m-works.com</a:t>
            </a:r>
            <a:endParaRPr b="0" i="0" sz="1400" u="none" cap="none" strike="noStrike">
              <a:solidFill>
                <a:srgbClr val="000000"/>
              </a:solidFill>
              <a:latin typeface="Arial"/>
              <a:ea typeface="Arial"/>
              <a:cs typeface="Arial"/>
              <a:sym typeface="Arial"/>
            </a:endParaRPr>
          </a:p>
        </p:txBody>
      </p:sp>
      <p:pic>
        <p:nvPicPr>
          <p:cNvPr id="354" name="Google Shape;354;p40"/>
          <p:cNvPicPr preferRelativeResize="0"/>
          <p:nvPr/>
        </p:nvPicPr>
        <p:blipFill rotWithShape="1">
          <a:blip r:embed="rId3">
            <a:alphaModFix/>
          </a:blip>
          <a:srcRect b="0" l="0" r="0" t="0"/>
          <a:stretch/>
        </p:blipFill>
        <p:spPr>
          <a:xfrm>
            <a:off x="2625449" y="2746125"/>
            <a:ext cx="3616001" cy="27119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41"/>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latin typeface="Roboto"/>
                <a:ea typeface="Roboto"/>
                <a:cs typeface="Roboto"/>
                <a:sym typeface="Roboto"/>
              </a:rPr>
              <a:t>Walk Half Marathon: Pilot</a:t>
            </a:r>
            <a:endParaRPr>
              <a:highlight>
                <a:srgbClr val="FFFF00"/>
              </a:highlight>
              <a:latin typeface="Roboto"/>
              <a:ea typeface="Roboto"/>
              <a:cs typeface="Roboto"/>
              <a:sym typeface="Roboto"/>
            </a:endParaRPr>
          </a:p>
        </p:txBody>
      </p:sp>
      <p:sp>
        <p:nvSpPr>
          <p:cNvPr id="360" name="Google Shape;360;p41"/>
          <p:cNvSpPr txBox="1"/>
          <p:nvPr>
            <p:ph idx="1" type="body"/>
          </p:nvPr>
        </p:nvSpPr>
        <p:spPr>
          <a:xfrm>
            <a:off x="291365" y="1344695"/>
            <a:ext cx="4852200" cy="32496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None/>
            </a:pPr>
            <a:r>
              <a:t/>
            </a:r>
            <a:endParaRPr sz="2050">
              <a:solidFill>
                <a:srgbClr val="E36C09"/>
              </a:solidFill>
              <a:latin typeface="Arial"/>
              <a:ea typeface="Arial"/>
              <a:cs typeface="Arial"/>
              <a:sym typeface="Arial"/>
            </a:endParaRPr>
          </a:p>
          <a:p>
            <a:pPr indent="0" lvl="0" marL="0" rtl="0" algn="l">
              <a:lnSpc>
                <a:spcPct val="100000"/>
              </a:lnSpc>
              <a:spcBef>
                <a:spcPts val="0"/>
              </a:spcBef>
              <a:spcAft>
                <a:spcPts val="0"/>
              </a:spcAft>
              <a:buNone/>
            </a:pPr>
            <a:r>
              <a:rPr lang="en-US" sz="2050">
                <a:solidFill>
                  <a:srgbClr val="E36C09"/>
                </a:solidFill>
                <a:latin typeface="Arial"/>
                <a:ea typeface="Arial"/>
                <a:cs typeface="Arial"/>
                <a:sym typeface="Arial"/>
              </a:rPr>
              <a:t>For those who prefer to power-walk the half marathon distance</a:t>
            </a:r>
            <a:endParaRPr sz="2050">
              <a:solidFill>
                <a:srgbClr val="E36C09"/>
              </a:solidFill>
              <a:latin typeface="Arial"/>
              <a:ea typeface="Arial"/>
              <a:cs typeface="Arial"/>
              <a:sym typeface="Arial"/>
            </a:endParaRPr>
          </a:p>
          <a:p>
            <a:pPr indent="0" lvl="0" marL="0" rtl="0" algn="l">
              <a:lnSpc>
                <a:spcPct val="100000"/>
              </a:lnSpc>
              <a:spcBef>
                <a:spcPts val="0"/>
              </a:spcBef>
              <a:spcAft>
                <a:spcPts val="0"/>
              </a:spcAft>
              <a:buNone/>
            </a:pPr>
            <a:r>
              <a:t/>
            </a:r>
            <a:endParaRPr sz="2050">
              <a:solidFill>
                <a:srgbClr val="E36C09"/>
              </a:solidFill>
              <a:latin typeface="Arial"/>
              <a:ea typeface="Arial"/>
              <a:cs typeface="Arial"/>
              <a:sym typeface="Arial"/>
            </a:endParaRPr>
          </a:p>
          <a:p>
            <a:pPr indent="0" lvl="0" marL="0" rtl="0" algn="l">
              <a:lnSpc>
                <a:spcPct val="100000"/>
              </a:lnSpc>
              <a:spcBef>
                <a:spcPts val="0"/>
              </a:spcBef>
              <a:spcAft>
                <a:spcPts val="0"/>
              </a:spcAft>
              <a:buNone/>
            </a:pPr>
            <a:r>
              <a:t/>
            </a:r>
            <a:endParaRPr sz="2050">
              <a:solidFill>
                <a:srgbClr val="E36C09"/>
              </a:solidFill>
              <a:latin typeface="Arial"/>
              <a:ea typeface="Arial"/>
              <a:cs typeface="Arial"/>
              <a:sym typeface="Arial"/>
            </a:endParaRPr>
          </a:p>
          <a:p>
            <a:pPr indent="0" lvl="0" marL="0" rtl="0" algn="l">
              <a:lnSpc>
                <a:spcPct val="100000"/>
              </a:lnSpc>
              <a:spcBef>
                <a:spcPts val="0"/>
              </a:spcBef>
              <a:spcAft>
                <a:spcPts val="0"/>
              </a:spcAft>
              <a:buNone/>
            </a:pPr>
            <a:r>
              <a:rPr lang="en-US" sz="2050">
                <a:solidFill>
                  <a:srgbClr val="E36C09"/>
                </a:solidFill>
                <a:latin typeface="Arial"/>
                <a:ea typeface="Arial"/>
                <a:cs typeface="Arial"/>
                <a:sym typeface="Arial"/>
              </a:rPr>
              <a:t>Still a pilot - talk to us if you're interested</a:t>
            </a:r>
            <a:endParaRPr sz="2050">
              <a:solidFill>
                <a:srgbClr val="E36C09"/>
              </a:solidFill>
              <a:latin typeface="Arial"/>
              <a:ea typeface="Arial"/>
              <a:cs typeface="Arial"/>
              <a:sym typeface="Arial"/>
            </a:endParaRPr>
          </a:p>
        </p:txBody>
      </p:sp>
      <p:sp>
        <p:nvSpPr>
          <p:cNvPr id="361" name="Google Shape;361;p41"/>
          <p:cNvSpPr txBox="1"/>
          <p:nvPr/>
        </p:nvSpPr>
        <p:spPr>
          <a:xfrm>
            <a:off x="457200" y="5791200"/>
            <a:ext cx="8229600" cy="4572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E36C09"/>
              </a:buClr>
              <a:buSzPts val="2000"/>
              <a:buFont typeface="Arial"/>
              <a:buNone/>
            </a:pPr>
            <a:r>
              <a:rPr b="0" i="0" lang="en-US" sz="2000" u="none" cap="none" strike="noStrike">
                <a:solidFill>
                  <a:srgbClr val="E36C09"/>
                </a:solidFill>
                <a:latin typeface="Calibri"/>
                <a:ea typeface="Calibri"/>
                <a:cs typeface="Calibri"/>
                <a:sym typeface="Calibri"/>
              </a:rPr>
              <a:t>Jonathan Wyner                                                                jonathan@m-works.com</a:t>
            </a:r>
            <a:endParaRPr b="0" i="0" sz="1400" u="none" cap="none" strike="noStrike">
              <a:solidFill>
                <a:srgbClr val="000000"/>
              </a:solidFill>
              <a:latin typeface="Arial"/>
              <a:ea typeface="Arial"/>
              <a:cs typeface="Arial"/>
              <a:sym typeface="Arial"/>
            </a:endParaRPr>
          </a:p>
        </p:txBody>
      </p:sp>
      <p:pic>
        <p:nvPicPr>
          <p:cNvPr id="362" name="Google Shape;362;p41"/>
          <p:cNvPicPr preferRelativeResize="0"/>
          <p:nvPr/>
        </p:nvPicPr>
        <p:blipFill>
          <a:blip r:embed="rId3">
            <a:alphaModFix/>
          </a:blip>
          <a:stretch>
            <a:fillRect/>
          </a:stretch>
        </p:blipFill>
        <p:spPr>
          <a:xfrm>
            <a:off x="5322800" y="1316424"/>
            <a:ext cx="3748749" cy="34774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42"/>
          <p:cNvSpPr txBox="1"/>
          <p:nvPr>
            <p:ph type="title"/>
          </p:nvPr>
        </p:nvSpPr>
        <p:spPr>
          <a:xfrm>
            <a:off x="457200" y="51525"/>
            <a:ext cx="8229600" cy="6858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4889"/>
              <a:buNone/>
            </a:pPr>
            <a:r>
              <a:rPr lang="en-US" sz="3400">
                <a:latin typeface="Roboto"/>
                <a:ea typeface="Roboto"/>
                <a:cs typeface="Roboto"/>
                <a:sym typeface="Roboto"/>
              </a:rPr>
              <a:t>Assistant / Alum Team Guides</a:t>
            </a:r>
            <a:endParaRPr sz="3400">
              <a:highlight>
                <a:srgbClr val="FFFF00"/>
              </a:highlight>
              <a:latin typeface="Roboto"/>
              <a:ea typeface="Roboto"/>
              <a:cs typeface="Roboto"/>
              <a:sym typeface="Roboto"/>
            </a:endParaRPr>
          </a:p>
        </p:txBody>
      </p:sp>
      <p:pic>
        <p:nvPicPr>
          <p:cNvPr id="369" name="Google Shape;369;p42"/>
          <p:cNvPicPr preferRelativeResize="0"/>
          <p:nvPr/>
        </p:nvPicPr>
        <p:blipFill>
          <a:blip r:embed="rId3">
            <a:alphaModFix/>
          </a:blip>
          <a:stretch>
            <a:fillRect/>
          </a:stretch>
        </p:blipFill>
        <p:spPr>
          <a:xfrm>
            <a:off x="5307652" y="892790"/>
            <a:ext cx="836976" cy="3086100"/>
          </a:xfrm>
          <a:prstGeom prst="rect">
            <a:avLst/>
          </a:prstGeom>
          <a:noFill/>
          <a:ln>
            <a:noFill/>
          </a:ln>
        </p:spPr>
      </p:pic>
      <p:pic>
        <p:nvPicPr>
          <p:cNvPr id="370" name="Google Shape;370;p42"/>
          <p:cNvPicPr preferRelativeResize="0"/>
          <p:nvPr/>
        </p:nvPicPr>
        <p:blipFill rotWithShape="1">
          <a:blip r:embed="rId4">
            <a:alphaModFix/>
          </a:blip>
          <a:srcRect b="8450" l="0" r="0" t="0"/>
          <a:stretch/>
        </p:blipFill>
        <p:spPr>
          <a:xfrm>
            <a:off x="4443045" y="1815625"/>
            <a:ext cx="778650" cy="2897275"/>
          </a:xfrm>
          <a:prstGeom prst="rect">
            <a:avLst/>
          </a:prstGeom>
          <a:noFill/>
          <a:ln>
            <a:noFill/>
          </a:ln>
        </p:spPr>
      </p:pic>
      <p:pic>
        <p:nvPicPr>
          <p:cNvPr id="371" name="Google Shape;371;p42"/>
          <p:cNvPicPr preferRelativeResize="0"/>
          <p:nvPr/>
        </p:nvPicPr>
        <p:blipFill>
          <a:blip r:embed="rId5">
            <a:alphaModFix/>
          </a:blip>
          <a:stretch>
            <a:fillRect/>
          </a:stretch>
        </p:blipFill>
        <p:spPr>
          <a:xfrm>
            <a:off x="2400950" y="1954525"/>
            <a:ext cx="914400" cy="2948940"/>
          </a:xfrm>
          <a:prstGeom prst="rect">
            <a:avLst/>
          </a:prstGeom>
          <a:noFill/>
          <a:ln>
            <a:noFill/>
          </a:ln>
        </p:spPr>
      </p:pic>
      <p:pic>
        <p:nvPicPr>
          <p:cNvPr id="372" name="Google Shape;372;p42"/>
          <p:cNvPicPr preferRelativeResize="0"/>
          <p:nvPr/>
        </p:nvPicPr>
        <p:blipFill rotWithShape="1">
          <a:blip r:embed="rId6">
            <a:alphaModFix/>
          </a:blip>
          <a:srcRect b="6314" l="0" r="0" t="0"/>
          <a:stretch/>
        </p:blipFill>
        <p:spPr>
          <a:xfrm>
            <a:off x="6183275" y="2187353"/>
            <a:ext cx="894975" cy="2948950"/>
          </a:xfrm>
          <a:prstGeom prst="rect">
            <a:avLst/>
          </a:prstGeom>
          <a:noFill/>
          <a:ln>
            <a:noFill/>
          </a:ln>
        </p:spPr>
      </p:pic>
      <p:pic>
        <p:nvPicPr>
          <p:cNvPr id="373" name="Google Shape;373;p42"/>
          <p:cNvPicPr preferRelativeResize="0"/>
          <p:nvPr/>
        </p:nvPicPr>
        <p:blipFill>
          <a:blip r:embed="rId7">
            <a:alphaModFix/>
          </a:blip>
          <a:stretch>
            <a:fillRect/>
          </a:stretch>
        </p:blipFill>
        <p:spPr>
          <a:xfrm>
            <a:off x="7166304" y="844213"/>
            <a:ext cx="809387" cy="2683497"/>
          </a:xfrm>
          <a:prstGeom prst="rect">
            <a:avLst/>
          </a:prstGeom>
          <a:noFill/>
          <a:ln>
            <a:noFill/>
          </a:ln>
        </p:spPr>
      </p:pic>
      <p:pic>
        <p:nvPicPr>
          <p:cNvPr id="374" name="Google Shape;374;p42"/>
          <p:cNvPicPr preferRelativeResize="0"/>
          <p:nvPr/>
        </p:nvPicPr>
        <p:blipFill>
          <a:blip r:embed="rId8">
            <a:alphaModFix/>
          </a:blip>
          <a:stretch>
            <a:fillRect/>
          </a:stretch>
        </p:blipFill>
        <p:spPr>
          <a:xfrm>
            <a:off x="457191" y="2934100"/>
            <a:ext cx="971550" cy="2325317"/>
          </a:xfrm>
          <a:prstGeom prst="rect">
            <a:avLst/>
          </a:prstGeom>
          <a:noFill/>
          <a:ln>
            <a:noFill/>
          </a:ln>
        </p:spPr>
      </p:pic>
      <p:pic>
        <p:nvPicPr>
          <p:cNvPr id="375" name="Google Shape;375;p42"/>
          <p:cNvPicPr preferRelativeResize="0"/>
          <p:nvPr/>
        </p:nvPicPr>
        <p:blipFill>
          <a:blip r:embed="rId9">
            <a:alphaModFix/>
          </a:blip>
          <a:stretch>
            <a:fillRect/>
          </a:stretch>
        </p:blipFill>
        <p:spPr>
          <a:xfrm>
            <a:off x="83560" y="535350"/>
            <a:ext cx="1102225" cy="2064450"/>
          </a:xfrm>
          <a:prstGeom prst="rect">
            <a:avLst/>
          </a:prstGeom>
          <a:noFill/>
          <a:ln>
            <a:noFill/>
          </a:ln>
        </p:spPr>
      </p:pic>
      <p:sp>
        <p:nvSpPr>
          <p:cNvPr id="376" name="Google Shape;376;p42"/>
          <p:cNvSpPr txBox="1"/>
          <p:nvPr/>
        </p:nvSpPr>
        <p:spPr>
          <a:xfrm>
            <a:off x="83563" y="2508073"/>
            <a:ext cx="1102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US" sz="1800">
                <a:solidFill>
                  <a:schemeClr val="dk2"/>
                </a:solidFill>
                <a:latin typeface="Calibri"/>
                <a:ea typeface="Calibri"/>
                <a:cs typeface="Calibri"/>
                <a:sym typeface="Calibri"/>
              </a:rPr>
              <a:t>Lakshmi</a:t>
            </a:r>
            <a:endParaRPr b="1" i="1" sz="1800">
              <a:solidFill>
                <a:schemeClr val="dk2"/>
              </a:solidFill>
              <a:latin typeface="Calibri"/>
              <a:ea typeface="Calibri"/>
              <a:cs typeface="Calibri"/>
              <a:sym typeface="Calibri"/>
            </a:endParaRPr>
          </a:p>
        </p:txBody>
      </p:sp>
      <p:sp>
        <p:nvSpPr>
          <p:cNvPr id="377" name="Google Shape;377;p42"/>
          <p:cNvSpPr txBox="1"/>
          <p:nvPr/>
        </p:nvSpPr>
        <p:spPr>
          <a:xfrm>
            <a:off x="371770" y="5255587"/>
            <a:ext cx="11022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US" sz="1200">
                <a:solidFill>
                  <a:schemeClr val="dk2"/>
                </a:solidFill>
                <a:latin typeface="Calibri"/>
                <a:ea typeface="Calibri"/>
                <a:cs typeface="Calibri"/>
                <a:sym typeface="Calibri"/>
              </a:rPr>
              <a:t>(&amp;)</a:t>
            </a:r>
            <a:endParaRPr b="1" i="1" sz="1200">
              <a:solidFill>
                <a:schemeClr val="dk2"/>
              </a:solidFill>
              <a:latin typeface="Calibri"/>
              <a:ea typeface="Calibri"/>
              <a:cs typeface="Calibri"/>
              <a:sym typeface="Calibri"/>
            </a:endParaRPr>
          </a:p>
          <a:p>
            <a:pPr indent="0" lvl="0" marL="0" rtl="0" algn="ctr">
              <a:spcBef>
                <a:spcPts val="0"/>
              </a:spcBef>
              <a:spcAft>
                <a:spcPts val="0"/>
              </a:spcAft>
              <a:buNone/>
            </a:pPr>
            <a:r>
              <a:rPr b="1" i="1" lang="en-US" sz="1800">
                <a:solidFill>
                  <a:schemeClr val="dk2"/>
                </a:solidFill>
                <a:latin typeface="Calibri"/>
                <a:ea typeface="Calibri"/>
                <a:cs typeface="Calibri"/>
                <a:sym typeface="Calibri"/>
              </a:rPr>
              <a:t>Lakshmi</a:t>
            </a:r>
            <a:endParaRPr b="1" i="1" sz="1800">
              <a:solidFill>
                <a:schemeClr val="dk2"/>
              </a:solidFill>
              <a:latin typeface="Calibri"/>
              <a:ea typeface="Calibri"/>
              <a:cs typeface="Calibri"/>
              <a:sym typeface="Calibri"/>
            </a:endParaRPr>
          </a:p>
        </p:txBody>
      </p:sp>
      <p:sp>
        <p:nvSpPr>
          <p:cNvPr id="378" name="Google Shape;378;p42"/>
          <p:cNvSpPr txBox="1"/>
          <p:nvPr/>
        </p:nvSpPr>
        <p:spPr>
          <a:xfrm>
            <a:off x="6961540" y="3544946"/>
            <a:ext cx="1102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US" sz="1800">
                <a:solidFill>
                  <a:schemeClr val="dk2"/>
                </a:solidFill>
                <a:latin typeface="Calibri"/>
                <a:ea typeface="Calibri"/>
                <a:cs typeface="Calibri"/>
                <a:sym typeface="Calibri"/>
              </a:rPr>
              <a:t>Manisha</a:t>
            </a:r>
            <a:endParaRPr b="1" i="1" sz="1800">
              <a:solidFill>
                <a:schemeClr val="dk2"/>
              </a:solidFill>
              <a:latin typeface="Calibri"/>
              <a:ea typeface="Calibri"/>
              <a:cs typeface="Calibri"/>
              <a:sym typeface="Calibri"/>
            </a:endParaRPr>
          </a:p>
        </p:txBody>
      </p:sp>
      <p:sp>
        <p:nvSpPr>
          <p:cNvPr id="379" name="Google Shape;379;p42"/>
          <p:cNvSpPr txBox="1"/>
          <p:nvPr/>
        </p:nvSpPr>
        <p:spPr>
          <a:xfrm>
            <a:off x="4270710" y="4628843"/>
            <a:ext cx="1102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US" sz="1800">
                <a:solidFill>
                  <a:schemeClr val="dk2"/>
                </a:solidFill>
                <a:latin typeface="Calibri"/>
                <a:ea typeface="Calibri"/>
                <a:cs typeface="Calibri"/>
                <a:sym typeface="Calibri"/>
              </a:rPr>
              <a:t>Ruta</a:t>
            </a:r>
            <a:endParaRPr b="1" i="1" sz="1800">
              <a:solidFill>
                <a:schemeClr val="dk2"/>
              </a:solidFill>
              <a:latin typeface="Calibri"/>
              <a:ea typeface="Calibri"/>
              <a:cs typeface="Calibri"/>
              <a:sym typeface="Calibri"/>
            </a:endParaRPr>
          </a:p>
        </p:txBody>
      </p:sp>
      <p:sp>
        <p:nvSpPr>
          <p:cNvPr id="380" name="Google Shape;380;p42"/>
          <p:cNvSpPr txBox="1"/>
          <p:nvPr/>
        </p:nvSpPr>
        <p:spPr>
          <a:xfrm>
            <a:off x="5132078" y="3967699"/>
            <a:ext cx="1102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US" sz="1800">
                <a:solidFill>
                  <a:schemeClr val="dk2"/>
                </a:solidFill>
                <a:latin typeface="Calibri"/>
                <a:ea typeface="Calibri"/>
                <a:cs typeface="Calibri"/>
                <a:sym typeface="Calibri"/>
              </a:rPr>
              <a:t>Somnath</a:t>
            </a:r>
            <a:endParaRPr b="1" i="1" sz="1800">
              <a:solidFill>
                <a:schemeClr val="dk2"/>
              </a:solidFill>
              <a:latin typeface="Calibri"/>
              <a:ea typeface="Calibri"/>
              <a:cs typeface="Calibri"/>
              <a:sym typeface="Calibri"/>
            </a:endParaRPr>
          </a:p>
        </p:txBody>
      </p:sp>
      <p:sp>
        <p:nvSpPr>
          <p:cNvPr id="381" name="Google Shape;381;p42"/>
          <p:cNvSpPr txBox="1"/>
          <p:nvPr/>
        </p:nvSpPr>
        <p:spPr>
          <a:xfrm>
            <a:off x="6071473" y="5026316"/>
            <a:ext cx="1102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US" sz="1800">
                <a:solidFill>
                  <a:schemeClr val="dk2"/>
                </a:solidFill>
                <a:latin typeface="Calibri"/>
                <a:ea typeface="Calibri"/>
                <a:cs typeface="Calibri"/>
                <a:sym typeface="Calibri"/>
              </a:rPr>
              <a:t>Kalpana</a:t>
            </a:r>
            <a:endParaRPr b="1" i="1" sz="1800">
              <a:solidFill>
                <a:schemeClr val="dk2"/>
              </a:solidFill>
              <a:latin typeface="Calibri"/>
              <a:ea typeface="Calibri"/>
              <a:cs typeface="Calibri"/>
              <a:sym typeface="Calibri"/>
            </a:endParaRPr>
          </a:p>
        </p:txBody>
      </p:sp>
      <p:sp>
        <p:nvSpPr>
          <p:cNvPr id="382" name="Google Shape;382;p42"/>
          <p:cNvSpPr txBox="1"/>
          <p:nvPr/>
        </p:nvSpPr>
        <p:spPr>
          <a:xfrm>
            <a:off x="2331559" y="4850050"/>
            <a:ext cx="1102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US" sz="1800">
                <a:solidFill>
                  <a:schemeClr val="dk2"/>
                </a:solidFill>
                <a:latin typeface="Calibri"/>
                <a:ea typeface="Calibri"/>
                <a:cs typeface="Calibri"/>
                <a:sym typeface="Calibri"/>
              </a:rPr>
              <a:t>Sameer</a:t>
            </a:r>
            <a:endParaRPr b="1" i="1" sz="1800">
              <a:solidFill>
                <a:schemeClr val="dk2"/>
              </a:solidFill>
              <a:latin typeface="Calibri"/>
              <a:ea typeface="Calibri"/>
              <a:cs typeface="Calibri"/>
              <a:sym typeface="Calibri"/>
            </a:endParaRPr>
          </a:p>
        </p:txBody>
      </p:sp>
      <p:sp>
        <p:nvSpPr>
          <p:cNvPr id="383" name="Google Shape;383;p42"/>
          <p:cNvSpPr txBox="1"/>
          <p:nvPr/>
        </p:nvSpPr>
        <p:spPr>
          <a:xfrm>
            <a:off x="7971602" y="4438253"/>
            <a:ext cx="1102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US" sz="1800">
                <a:solidFill>
                  <a:schemeClr val="dk2"/>
                </a:solidFill>
                <a:latin typeface="Calibri"/>
                <a:ea typeface="Calibri"/>
                <a:cs typeface="Calibri"/>
                <a:sym typeface="Calibri"/>
              </a:rPr>
              <a:t>Vijay</a:t>
            </a:r>
            <a:endParaRPr b="1" i="1" sz="1800">
              <a:solidFill>
                <a:schemeClr val="dk2"/>
              </a:solidFill>
              <a:latin typeface="Calibri"/>
              <a:ea typeface="Calibri"/>
              <a:cs typeface="Calibri"/>
              <a:sym typeface="Calibri"/>
            </a:endParaRPr>
          </a:p>
        </p:txBody>
      </p:sp>
      <p:pic>
        <p:nvPicPr>
          <p:cNvPr id="384" name="Google Shape;384;p42"/>
          <p:cNvPicPr preferRelativeResize="0"/>
          <p:nvPr/>
        </p:nvPicPr>
        <p:blipFill>
          <a:blip r:embed="rId10">
            <a:alphaModFix/>
          </a:blip>
          <a:stretch>
            <a:fillRect/>
          </a:stretch>
        </p:blipFill>
        <p:spPr>
          <a:xfrm>
            <a:off x="8063750" y="2308684"/>
            <a:ext cx="1010075" cy="2130897"/>
          </a:xfrm>
          <a:prstGeom prst="rect">
            <a:avLst/>
          </a:prstGeom>
          <a:noFill/>
          <a:ln>
            <a:noFill/>
          </a:ln>
        </p:spPr>
      </p:pic>
      <p:pic>
        <p:nvPicPr>
          <p:cNvPr id="385" name="Google Shape;385;p42"/>
          <p:cNvPicPr preferRelativeResize="0"/>
          <p:nvPr/>
        </p:nvPicPr>
        <p:blipFill rotWithShape="1">
          <a:blip r:embed="rId11">
            <a:alphaModFix/>
          </a:blip>
          <a:srcRect b="0" l="0" r="0" t="0"/>
          <a:stretch/>
        </p:blipFill>
        <p:spPr>
          <a:xfrm>
            <a:off x="1496362" y="775713"/>
            <a:ext cx="836975" cy="2820491"/>
          </a:xfrm>
          <a:prstGeom prst="rect">
            <a:avLst/>
          </a:prstGeom>
          <a:noFill/>
          <a:ln>
            <a:noFill/>
          </a:ln>
        </p:spPr>
      </p:pic>
      <p:sp>
        <p:nvSpPr>
          <p:cNvPr id="386" name="Google Shape;386;p42"/>
          <p:cNvSpPr txBox="1"/>
          <p:nvPr/>
        </p:nvSpPr>
        <p:spPr>
          <a:xfrm>
            <a:off x="1373114" y="3626796"/>
            <a:ext cx="1102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US" sz="1800">
                <a:solidFill>
                  <a:schemeClr val="dk2"/>
                </a:solidFill>
                <a:latin typeface="Calibri"/>
                <a:ea typeface="Calibri"/>
                <a:cs typeface="Calibri"/>
                <a:sym typeface="Calibri"/>
              </a:rPr>
              <a:t>Kavitha</a:t>
            </a:r>
            <a:endParaRPr b="1" i="1" sz="1800">
              <a:solidFill>
                <a:schemeClr val="dk2"/>
              </a:solidFill>
              <a:latin typeface="Calibri"/>
              <a:ea typeface="Calibri"/>
              <a:cs typeface="Calibri"/>
              <a:sym typeface="Calibri"/>
            </a:endParaRPr>
          </a:p>
        </p:txBody>
      </p:sp>
      <p:pic>
        <p:nvPicPr>
          <p:cNvPr id="387" name="Google Shape;387;p42"/>
          <p:cNvPicPr preferRelativeResize="0"/>
          <p:nvPr/>
        </p:nvPicPr>
        <p:blipFill>
          <a:blip r:embed="rId12">
            <a:alphaModFix/>
          </a:blip>
          <a:stretch>
            <a:fillRect/>
          </a:stretch>
        </p:blipFill>
        <p:spPr>
          <a:xfrm>
            <a:off x="3411276" y="1202813"/>
            <a:ext cx="894975" cy="2623551"/>
          </a:xfrm>
          <a:prstGeom prst="rect">
            <a:avLst/>
          </a:prstGeom>
          <a:noFill/>
          <a:ln>
            <a:noFill/>
          </a:ln>
        </p:spPr>
      </p:pic>
      <p:sp>
        <p:nvSpPr>
          <p:cNvPr id="388" name="Google Shape;388;p42"/>
          <p:cNvSpPr txBox="1"/>
          <p:nvPr/>
        </p:nvSpPr>
        <p:spPr>
          <a:xfrm>
            <a:off x="3254912" y="3799149"/>
            <a:ext cx="1102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US" sz="1800">
                <a:solidFill>
                  <a:schemeClr val="dk2"/>
                </a:solidFill>
                <a:latin typeface="Calibri"/>
                <a:ea typeface="Calibri"/>
                <a:cs typeface="Calibri"/>
                <a:sym typeface="Calibri"/>
              </a:rPr>
              <a:t>Priya</a:t>
            </a:r>
            <a:endParaRPr b="1" i="1" sz="1800">
              <a:solidFill>
                <a:schemeClr val="dk2"/>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43"/>
          <p:cNvSpPr txBox="1"/>
          <p:nvPr>
            <p:ph type="title"/>
          </p:nvPr>
        </p:nvSpPr>
        <p:spPr>
          <a:xfrm>
            <a:off x="457200" y="1703425"/>
            <a:ext cx="8229600" cy="2286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E36C09"/>
              </a:buClr>
              <a:buSzPts val="4400"/>
              <a:buFont typeface="Calibri"/>
              <a:buNone/>
            </a:pPr>
            <a:r>
              <a:rPr lang="en-US">
                <a:latin typeface="Roboto"/>
                <a:ea typeface="Roboto"/>
                <a:cs typeface="Roboto"/>
                <a:sym typeface="Roboto"/>
              </a:rPr>
              <a:t>Your Commitment &amp; </a:t>
            </a:r>
            <a:endParaRPr>
              <a:latin typeface="Roboto"/>
              <a:ea typeface="Roboto"/>
              <a:cs typeface="Roboto"/>
              <a:sym typeface="Roboto"/>
            </a:endParaRPr>
          </a:p>
          <a:p>
            <a:pPr indent="0" lvl="0" marL="0" rtl="0" algn="ctr">
              <a:lnSpc>
                <a:spcPct val="100000"/>
              </a:lnSpc>
              <a:spcBef>
                <a:spcPts val="0"/>
              </a:spcBef>
              <a:spcAft>
                <a:spcPts val="0"/>
              </a:spcAft>
              <a:buClr>
                <a:srgbClr val="E36C09"/>
              </a:buClr>
              <a:buSzPts val="4400"/>
              <a:buFont typeface="Calibri"/>
              <a:buNone/>
            </a:pPr>
            <a:r>
              <a:rPr lang="en-US">
                <a:latin typeface="Roboto"/>
                <a:ea typeface="Roboto"/>
                <a:cs typeface="Roboto"/>
                <a:sym typeface="Roboto"/>
              </a:rPr>
              <a:t>Program Support</a:t>
            </a:r>
            <a:endParaRPr>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8" name="Shape 398"/>
        <p:cNvGrpSpPr/>
        <p:nvPr/>
      </p:nvGrpSpPr>
      <p:grpSpPr>
        <a:xfrm>
          <a:off x="0" y="0"/>
          <a:ext cx="0" cy="0"/>
          <a:chOff x="0" y="0"/>
          <a:chExt cx="0" cy="0"/>
        </a:xfrm>
      </p:grpSpPr>
      <p:sp>
        <p:nvSpPr>
          <p:cNvPr id="399" name="Google Shape;399;p44"/>
          <p:cNvSpPr txBox="1"/>
          <p:nvPr>
            <p:ph type="title"/>
          </p:nvPr>
        </p:nvSpPr>
        <p:spPr>
          <a:xfrm>
            <a:off x="199350" y="89100"/>
            <a:ext cx="5452500" cy="573000"/>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rgbClr val="E36C09"/>
              </a:buClr>
              <a:buSzPct val="87500"/>
              <a:buFont typeface="Calibri"/>
              <a:buNone/>
            </a:pPr>
            <a:r>
              <a:rPr lang="en-US" sz="4000">
                <a:latin typeface="Roboto"/>
                <a:ea typeface="Roboto"/>
                <a:cs typeface="Roboto"/>
                <a:sym typeface="Roboto"/>
              </a:rPr>
              <a:t>2026 </a:t>
            </a:r>
            <a:r>
              <a:rPr lang="en-US" sz="4000">
                <a:latin typeface="Roboto"/>
                <a:ea typeface="Roboto"/>
                <a:cs typeface="Roboto"/>
                <a:sym typeface="Roboto"/>
              </a:rPr>
              <a:t>Calendar</a:t>
            </a:r>
            <a:endParaRPr sz="4000">
              <a:latin typeface="Roboto"/>
              <a:ea typeface="Roboto"/>
              <a:cs typeface="Roboto"/>
              <a:sym typeface="Roboto"/>
            </a:endParaRPr>
          </a:p>
        </p:txBody>
      </p:sp>
      <p:sp>
        <p:nvSpPr>
          <p:cNvPr id="400" name="Google Shape;400;p44"/>
          <p:cNvSpPr txBox="1"/>
          <p:nvPr>
            <p:ph idx="1" type="body"/>
          </p:nvPr>
        </p:nvSpPr>
        <p:spPr>
          <a:xfrm>
            <a:off x="376875" y="701288"/>
            <a:ext cx="4751100" cy="4604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2200">
                <a:solidFill>
                  <a:srgbClr val="E36C09"/>
                </a:solidFill>
              </a:rPr>
              <a:t>April</a:t>
            </a:r>
            <a:r>
              <a:rPr lang="en-US" sz="2200">
                <a:solidFill>
                  <a:srgbClr val="E36C09"/>
                </a:solidFill>
              </a:rPr>
              <a:t>: Info session, begin training</a:t>
            </a:r>
            <a:endParaRPr sz="2200">
              <a:solidFill>
                <a:srgbClr val="E36C09"/>
              </a:solidFill>
            </a:endParaRPr>
          </a:p>
          <a:p>
            <a:pPr indent="0" lvl="0" marL="0" marR="0" rtl="0" algn="l">
              <a:lnSpc>
                <a:spcPct val="90000"/>
              </a:lnSpc>
              <a:spcBef>
                <a:spcPts val="0"/>
              </a:spcBef>
              <a:spcAft>
                <a:spcPts val="0"/>
              </a:spcAft>
              <a:buNone/>
            </a:pPr>
            <a:r>
              <a:t/>
            </a:r>
            <a:endParaRPr sz="2200">
              <a:solidFill>
                <a:srgbClr val="E36C09"/>
              </a:solidFill>
            </a:endParaRPr>
          </a:p>
          <a:p>
            <a:pPr indent="0" lvl="0" marL="0" marR="0" rtl="0" algn="l">
              <a:lnSpc>
                <a:spcPct val="90000"/>
              </a:lnSpc>
              <a:spcBef>
                <a:spcPts val="0"/>
              </a:spcBef>
              <a:spcAft>
                <a:spcPts val="0"/>
              </a:spcAft>
              <a:buNone/>
            </a:pPr>
            <a:r>
              <a:rPr b="1" lang="en-US" sz="2200">
                <a:solidFill>
                  <a:srgbClr val="E36C09"/>
                </a:solidFill>
              </a:rPr>
              <a:t>April-October</a:t>
            </a:r>
            <a:r>
              <a:rPr lang="en-US" sz="2200">
                <a:solidFill>
                  <a:srgbClr val="E36C09"/>
                </a:solidFill>
              </a:rPr>
              <a:t>: Group run every Saturday morning. Train/cross train on your own through the week (there is a plan to follow)</a:t>
            </a:r>
            <a:endParaRPr sz="2200">
              <a:solidFill>
                <a:srgbClr val="E36C09"/>
              </a:solidFill>
            </a:endParaRPr>
          </a:p>
          <a:p>
            <a:pPr indent="0" lvl="0" marL="0" marR="0" rtl="0" algn="l">
              <a:lnSpc>
                <a:spcPct val="90000"/>
              </a:lnSpc>
              <a:spcBef>
                <a:spcPts val="0"/>
              </a:spcBef>
              <a:spcAft>
                <a:spcPts val="0"/>
              </a:spcAft>
              <a:buNone/>
            </a:pPr>
            <a:r>
              <a:t/>
            </a:r>
            <a:endParaRPr sz="2200">
              <a:solidFill>
                <a:srgbClr val="E36C09"/>
              </a:solidFill>
            </a:endParaRPr>
          </a:p>
          <a:p>
            <a:pPr indent="0" lvl="0" marL="0" rtl="0" algn="l">
              <a:lnSpc>
                <a:spcPct val="90000"/>
              </a:lnSpc>
              <a:spcBef>
                <a:spcPts val="0"/>
              </a:spcBef>
              <a:spcAft>
                <a:spcPts val="0"/>
              </a:spcAft>
              <a:buNone/>
            </a:pPr>
            <a:r>
              <a:rPr b="1" lang="en-US" sz="2200">
                <a:solidFill>
                  <a:srgbClr val="E36C09"/>
                </a:solidFill>
              </a:rPr>
              <a:t>May</a:t>
            </a:r>
            <a:r>
              <a:rPr lang="en-US" sz="2200">
                <a:solidFill>
                  <a:srgbClr val="E36C09"/>
                </a:solidFill>
              </a:rPr>
              <a:t>: R</a:t>
            </a:r>
            <a:r>
              <a:rPr lang="en-US" sz="2200">
                <a:solidFill>
                  <a:srgbClr val="E36C09"/>
                </a:solidFill>
              </a:rPr>
              <a:t>egister with TeamAIDAsha </a:t>
            </a:r>
            <a:endParaRPr sz="2200">
              <a:solidFill>
                <a:srgbClr val="E36C09"/>
              </a:solidFill>
            </a:endParaRPr>
          </a:p>
          <a:p>
            <a:pPr indent="0" lvl="0" marL="0" marR="0" rtl="0" algn="l">
              <a:lnSpc>
                <a:spcPct val="90000"/>
              </a:lnSpc>
              <a:spcBef>
                <a:spcPts val="0"/>
              </a:spcBef>
              <a:spcAft>
                <a:spcPts val="0"/>
              </a:spcAft>
              <a:buNone/>
            </a:pPr>
            <a:r>
              <a:t/>
            </a:r>
            <a:endParaRPr b="1" sz="2200">
              <a:solidFill>
                <a:srgbClr val="E36C09"/>
              </a:solidFill>
            </a:endParaRPr>
          </a:p>
          <a:p>
            <a:pPr indent="0" lvl="0" marL="0" marR="0" rtl="0" algn="l">
              <a:lnSpc>
                <a:spcPct val="90000"/>
              </a:lnSpc>
              <a:spcBef>
                <a:spcPts val="0"/>
              </a:spcBef>
              <a:spcAft>
                <a:spcPts val="0"/>
              </a:spcAft>
              <a:buNone/>
            </a:pPr>
            <a:r>
              <a:rPr b="1" lang="en-US" sz="2200">
                <a:solidFill>
                  <a:srgbClr val="E36C09"/>
                </a:solidFill>
              </a:rPr>
              <a:t>May/June</a:t>
            </a:r>
            <a:r>
              <a:rPr lang="en-US" sz="2200">
                <a:solidFill>
                  <a:srgbClr val="E36C09"/>
                </a:solidFill>
              </a:rPr>
              <a:t>: Attend the clinics </a:t>
            </a:r>
            <a:endParaRPr sz="2200">
              <a:solidFill>
                <a:srgbClr val="E36C09"/>
              </a:solidFill>
            </a:endParaRPr>
          </a:p>
          <a:p>
            <a:pPr indent="0" lvl="0" marL="0" marR="0" rtl="0" algn="l">
              <a:lnSpc>
                <a:spcPct val="90000"/>
              </a:lnSpc>
              <a:spcBef>
                <a:spcPts val="0"/>
              </a:spcBef>
              <a:spcAft>
                <a:spcPts val="0"/>
              </a:spcAft>
              <a:buNone/>
            </a:pPr>
            <a:r>
              <a:t/>
            </a:r>
            <a:endParaRPr sz="2200">
              <a:solidFill>
                <a:srgbClr val="E36C09"/>
              </a:solidFill>
            </a:endParaRPr>
          </a:p>
          <a:p>
            <a:pPr indent="0" lvl="0" marL="0" marR="0" rtl="0" algn="l">
              <a:lnSpc>
                <a:spcPct val="90000"/>
              </a:lnSpc>
              <a:spcBef>
                <a:spcPts val="0"/>
              </a:spcBef>
              <a:spcAft>
                <a:spcPts val="0"/>
              </a:spcAft>
              <a:buNone/>
            </a:pPr>
            <a:r>
              <a:rPr b="1" lang="en-US" sz="2200">
                <a:solidFill>
                  <a:srgbClr val="E36C09"/>
                </a:solidFill>
              </a:rPr>
              <a:t>July-October</a:t>
            </a:r>
            <a:r>
              <a:rPr lang="en-US" sz="2200">
                <a:solidFill>
                  <a:srgbClr val="E36C09"/>
                </a:solidFill>
              </a:rPr>
              <a:t>: Fund raising </a:t>
            </a:r>
            <a:endParaRPr sz="2200">
              <a:solidFill>
                <a:srgbClr val="E36C09"/>
              </a:solidFill>
            </a:endParaRPr>
          </a:p>
          <a:p>
            <a:pPr indent="0" lvl="0" marL="0" marR="0" rtl="0" algn="l">
              <a:lnSpc>
                <a:spcPct val="90000"/>
              </a:lnSpc>
              <a:spcBef>
                <a:spcPts val="0"/>
              </a:spcBef>
              <a:spcAft>
                <a:spcPts val="0"/>
              </a:spcAft>
              <a:buNone/>
            </a:pPr>
            <a:r>
              <a:t/>
            </a:r>
            <a:endParaRPr sz="2200">
              <a:solidFill>
                <a:srgbClr val="E36C09"/>
              </a:solidFill>
            </a:endParaRPr>
          </a:p>
          <a:p>
            <a:pPr indent="0" lvl="0" marL="0" marR="0" rtl="0" algn="l">
              <a:lnSpc>
                <a:spcPct val="90000"/>
              </a:lnSpc>
              <a:spcBef>
                <a:spcPts val="0"/>
              </a:spcBef>
              <a:spcAft>
                <a:spcPts val="0"/>
              </a:spcAft>
              <a:buNone/>
            </a:pPr>
            <a:r>
              <a:rPr b="1" lang="en-US" sz="2200">
                <a:solidFill>
                  <a:srgbClr val="E36C09"/>
                </a:solidFill>
              </a:rPr>
              <a:t>October-November</a:t>
            </a:r>
            <a:r>
              <a:rPr lang="en-US" sz="2200">
                <a:solidFill>
                  <a:srgbClr val="E36C09"/>
                </a:solidFill>
              </a:rPr>
              <a:t>: Your Half / Full Marathon Race!</a:t>
            </a:r>
            <a:endParaRPr sz="2200">
              <a:solidFill>
                <a:srgbClr val="E36C09"/>
              </a:solidFill>
            </a:endParaRPr>
          </a:p>
        </p:txBody>
      </p:sp>
      <p:sp>
        <p:nvSpPr>
          <p:cNvPr id="401" name="Google Shape;401;p44"/>
          <p:cNvSpPr txBox="1"/>
          <p:nvPr/>
        </p:nvSpPr>
        <p:spPr>
          <a:xfrm>
            <a:off x="78475" y="5344875"/>
            <a:ext cx="5573400" cy="9051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n-US" sz="1300">
                <a:solidFill>
                  <a:srgbClr val="E36C09"/>
                </a:solidFill>
                <a:latin typeface="Calibri"/>
                <a:ea typeface="Calibri"/>
                <a:cs typeface="Calibri"/>
                <a:sym typeface="Calibri"/>
              </a:rPr>
              <a:t>Group runs: </a:t>
            </a:r>
            <a:endParaRPr sz="1300">
              <a:solidFill>
                <a:srgbClr val="E36C09"/>
              </a:solidFill>
              <a:latin typeface="Calibri"/>
              <a:ea typeface="Calibri"/>
              <a:cs typeface="Calibri"/>
              <a:sym typeface="Calibri"/>
            </a:endParaRPr>
          </a:p>
          <a:p>
            <a:pPr indent="0" lvl="0" marL="0" rtl="0" algn="l">
              <a:lnSpc>
                <a:spcPct val="90000"/>
              </a:lnSpc>
              <a:spcBef>
                <a:spcPts val="0"/>
              </a:spcBef>
              <a:spcAft>
                <a:spcPts val="0"/>
              </a:spcAft>
              <a:buNone/>
            </a:pPr>
            <a:r>
              <a:rPr lang="en-US" sz="1300">
                <a:solidFill>
                  <a:srgbClr val="E36C09"/>
                </a:solidFill>
                <a:latin typeface="Calibri"/>
                <a:ea typeface="Calibri"/>
                <a:cs typeface="Calibri"/>
                <a:sym typeface="Calibri"/>
              </a:rPr>
              <a:t>-</a:t>
            </a:r>
            <a:r>
              <a:rPr lang="en-US" sz="1300">
                <a:solidFill>
                  <a:srgbClr val="E36C09"/>
                </a:solidFill>
                <a:latin typeface="Calibri"/>
                <a:ea typeface="Calibri"/>
                <a:cs typeface="Calibri"/>
                <a:sym typeface="Calibri"/>
              </a:rPr>
              <a:t>Boston-Cambridge, Minuteman (Arlington, Lexington, Bedford), Bruce Freeman (Acton)</a:t>
            </a:r>
            <a:endParaRPr sz="1300">
              <a:solidFill>
                <a:srgbClr val="E36C09"/>
              </a:solidFill>
              <a:latin typeface="Calibri"/>
              <a:ea typeface="Calibri"/>
              <a:cs typeface="Calibri"/>
              <a:sym typeface="Calibri"/>
            </a:endParaRPr>
          </a:p>
          <a:p>
            <a:pPr indent="0" lvl="0" marL="0" rtl="0" algn="l">
              <a:lnSpc>
                <a:spcPct val="90000"/>
              </a:lnSpc>
              <a:spcBef>
                <a:spcPts val="0"/>
              </a:spcBef>
              <a:spcAft>
                <a:spcPts val="0"/>
              </a:spcAft>
              <a:buNone/>
            </a:pPr>
            <a:r>
              <a:rPr lang="en-US" sz="1300">
                <a:solidFill>
                  <a:srgbClr val="E36C09"/>
                </a:solidFill>
                <a:latin typeface="Calibri"/>
                <a:ea typeface="Calibri"/>
                <a:cs typeface="Calibri"/>
                <a:sym typeface="Calibri"/>
              </a:rPr>
              <a:t>-Start time: initially 9 am/7 am or 6:30 during peak summer long runs</a:t>
            </a:r>
            <a:endParaRPr sz="500"/>
          </a:p>
        </p:txBody>
      </p:sp>
      <p:pic>
        <p:nvPicPr>
          <p:cNvPr id="402" name="Google Shape;402;p44"/>
          <p:cNvPicPr preferRelativeResize="0"/>
          <p:nvPr/>
        </p:nvPicPr>
        <p:blipFill>
          <a:blip r:embed="rId3">
            <a:alphaModFix/>
          </a:blip>
          <a:stretch>
            <a:fillRect/>
          </a:stretch>
        </p:blipFill>
        <p:spPr>
          <a:xfrm>
            <a:off x="5954000" y="186025"/>
            <a:ext cx="3012101" cy="1723375"/>
          </a:xfrm>
          <a:prstGeom prst="rect">
            <a:avLst/>
          </a:prstGeom>
          <a:noFill/>
          <a:ln>
            <a:noFill/>
          </a:ln>
        </p:spPr>
      </p:pic>
      <p:pic>
        <p:nvPicPr>
          <p:cNvPr id="403" name="Google Shape;403;p44"/>
          <p:cNvPicPr preferRelativeResize="0"/>
          <p:nvPr/>
        </p:nvPicPr>
        <p:blipFill>
          <a:blip r:embed="rId4">
            <a:alphaModFix/>
          </a:blip>
          <a:stretch>
            <a:fillRect/>
          </a:stretch>
        </p:blipFill>
        <p:spPr>
          <a:xfrm>
            <a:off x="5954000" y="2091025"/>
            <a:ext cx="3012100" cy="1914824"/>
          </a:xfrm>
          <a:prstGeom prst="rect">
            <a:avLst/>
          </a:prstGeom>
          <a:noFill/>
          <a:ln>
            <a:noFill/>
          </a:ln>
        </p:spPr>
      </p:pic>
      <p:pic>
        <p:nvPicPr>
          <p:cNvPr id="404" name="Google Shape;404;p44"/>
          <p:cNvPicPr preferRelativeResize="0"/>
          <p:nvPr/>
        </p:nvPicPr>
        <p:blipFill>
          <a:blip r:embed="rId5">
            <a:alphaModFix/>
          </a:blip>
          <a:stretch>
            <a:fillRect/>
          </a:stretch>
        </p:blipFill>
        <p:spPr>
          <a:xfrm>
            <a:off x="5954000" y="4085790"/>
            <a:ext cx="3012101" cy="20297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8"/>
          <p:cNvSpPr txBox="1"/>
          <p:nvPr>
            <p:ph type="title"/>
          </p:nvPr>
        </p:nvSpPr>
        <p:spPr>
          <a:xfrm>
            <a:off x="0" y="250525"/>
            <a:ext cx="9144000" cy="10554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E36C09"/>
              </a:buClr>
              <a:buSzPts val="4400"/>
              <a:buFont typeface="Calibri"/>
              <a:buNone/>
            </a:pPr>
            <a:r>
              <a:rPr lang="en-US" sz="3600">
                <a:solidFill>
                  <a:srgbClr val="E36C09"/>
                </a:solidFill>
              </a:rPr>
              <a:t>TeamAIDAsha: Making a Difference since 2003</a:t>
            </a:r>
            <a:endParaRPr sz="3600">
              <a:solidFill>
                <a:srgbClr val="E36C09"/>
              </a:solidFill>
            </a:endParaRPr>
          </a:p>
        </p:txBody>
      </p:sp>
      <p:pic>
        <p:nvPicPr>
          <p:cNvPr id="117" name="Google Shape;117;p18"/>
          <p:cNvPicPr preferRelativeResize="0"/>
          <p:nvPr/>
        </p:nvPicPr>
        <p:blipFill rotWithShape="1">
          <a:blip r:embed="rId3">
            <a:alphaModFix/>
          </a:blip>
          <a:srcRect b="17794" l="0" r="0" t="6356"/>
          <a:stretch/>
        </p:blipFill>
        <p:spPr>
          <a:xfrm>
            <a:off x="152400" y="3647175"/>
            <a:ext cx="8839200" cy="2167000"/>
          </a:xfrm>
          <a:prstGeom prst="rect">
            <a:avLst/>
          </a:prstGeom>
          <a:noFill/>
          <a:ln>
            <a:noFill/>
          </a:ln>
        </p:spPr>
      </p:pic>
      <p:sp>
        <p:nvSpPr>
          <p:cNvPr id="118" name="Google Shape;118;p18"/>
          <p:cNvSpPr/>
          <p:nvPr/>
        </p:nvSpPr>
        <p:spPr>
          <a:xfrm>
            <a:off x="246750" y="1765285"/>
            <a:ext cx="1948500" cy="1407900"/>
          </a:xfrm>
          <a:prstGeom prst="flowChartAlternateProcess">
            <a:avLst/>
          </a:prstGeom>
          <a:solidFill>
            <a:schemeClr val="lt2"/>
          </a:solidFill>
          <a:ln cap="flat" cmpd="sng" w="2857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chemeClr val="accent2"/>
                </a:solidFill>
                <a:latin typeface="Calibri"/>
                <a:ea typeface="Calibri"/>
                <a:cs typeface="Calibri"/>
                <a:sym typeface="Calibri"/>
              </a:rPr>
              <a:t>20+ yrs. </a:t>
            </a:r>
            <a:endParaRPr b="1" sz="2400">
              <a:solidFill>
                <a:schemeClr val="accent2"/>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b="1" lang="en-US" sz="2400">
                <a:solidFill>
                  <a:schemeClr val="accent2"/>
                </a:solidFill>
                <a:latin typeface="Calibri"/>
                <a:ea typeface="Calibri"/>
                <a:cs typeface="Calibri"/>
                <a:sym typeface="Calibri"/>
              </a:rPr>
              <a:t>in the Community </a:t>
            </a:r>
            <a:endParaRPr sz="2400">
              <a:latin typeface="Calibri"/>
              <a:ea typeface="Calibri"/>
              <a:cs typeface="Calibri"/>
              <a:sym typeface="Calibri"/>
            </a:endParaRPr>
          </a:p>
        </p:txBody>
      </p:sp>
      <p:sp>
        <p:nvSpPr>
          <p:cNvPr id="119" name="Google Shape;119;p18"/>
          <p:cNvSpPr/>
          <p:nvPr/>
        </p:nvSpPr>
        <p:spPr>
          <a:xfrm>
            <a:off x="2418972" y="1792425"/>
            <a:ext cx="1948500" cy="1407900"/>
          </a:xfrm>
          <a:prstGeom prst="flowChartAlternateProcess">
            <a:avLst/>
          </a:prstGeom>
          <a:solidFill>
            <a:schemeClr val="lt2"/>
          </a:solidFill>
          <a:ln cap="flat" cmpd="sng" w="2857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US" sz="2400">
                <a:solidFill>
                  <a:schemeClr val="accent4"/>
                </a:solidFill>
                <a:latin typeface="Calibri"/>
                <a:ea typeface="Calibri"/>
                <a:cs typeface="Calibri"/>
                <a:sym typeface="Calibri"/>
              </a:rPr>
              <a:t>500+ Runners  </a:t>
            </a:r>
            <a:endParaRPr b="1" sz="2400">
              <a:solidFill>
                <a:schemeClr val="accent4"/>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b="1" lang="en-US" sz="2400">
                <a:solidFill>
                  <a:schemeClr val="accent4"/>
                </a:solidFill>
                <a:latin typeface="Calibri"/>
                <a:ea typeface="Calibri"/>
                <a:cs typeface="Calibri"/>
                <a:sym typeface="Calibri"/>
              </a:rPr>
              <a:t>Trained</a:t>
            </a:r>
            <a:endParaRPr b="1" sz="2400">
              <a:solidFill>
                <a:schemeClr val="accent2"/>
              </a:solidFill>
              <a:latin typeface="Calibri"/>
              <a:ea typeface="Calibri"/>
              <a:cs typeface="Calibri"/>
              <a:sym typeface="Calibri"/>
            </a:endParaRPr>
          </a:p>
        </p:txBody>
      </p:sp>
      <p:sp>
        <p:nvSpPr>
          <p:cNvPr id="120" name="Google Shape;120;p18"/>
          <p:cNvSpPr/>
          <p:nvPr/>
        </p:nvSpPr>
        <p:spPr>
          <a:xfrm>
            <a:off x="4638167" y="1772592"/>
            <a:ext cx="1948500" cy="1407900"/>
          </a:xfrm>
          <a:prstGeom prst="flowChartAlternateProcess">
            <a:avLst/>
          </a:prstGeom>
          <a:solidFill>
            <a:schemeClr val="lt2"/>
          </a:solidFill>
          <a:ln cap="flat" cmpd="sng" w="2857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US" sz="2400">
                <a:solidFill>
                  <a:schemeClr val="accent5"/>
                </a:solidFill>
                <a:latin typeface="Calibri"/>
                <a:ea typeface="Calibri"/>
                <a:cs typeface="Calibri"/>
                <a:sym typeface="Calibri"/>
              </a:rPr>
              <a:t>$1M+ Raised for Grassroots Projects</a:t>
            </a:r>
            <a:endParaRPr b="1" sz="2400">
              <a:solidFill>
                <a:schemeClr val="accent2"/>
              </a:solidFill>
              <a:latin typeface="Calibri"/>
              <a:ea typeface="Calibri"/>
              <a:cs typeface="Calibri"/>
              <a:sym typeface="Calibri"/>
            </a:endParaRPr>
          </a:p>
        </p:txBody>
      </p:sp>
      <p:sp>
        <p:nvSpPr>
          <p:cNvPr id="121" name="Google Shape;121;p18"/>
          <p:cNvSpPr/>
          <p:nvPr/>
        </p:nvSpPr>
        <p:spPr>
          <a:xfrm>
            <a:off x="6888676" y="1799731"/>
            <a:ext cx="1948500" cy="1407900"/>
          </a:xfrm>
          <a:prstGeom prst="flowChartAlternateProcess">
            <a:avLst/>
          </a:prstGeom>
          <a:solidFill>
            <a:schemeClr val="lt2"/>
          </a:solidFill>
          <a:ln cap="flat" cmpd="sng" w="2857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US" sz="2400">
                <a:solidFill>
                  <a:srgbClr val="E36C09"/>
                </a:solidFill>
                <a:latin typeface="Calibri"/>
                <a:ea typeface="Calibri"/>
                <a:cs typeface="Calibri"/>
                <a:sym typeface="Calibri"/>
              </a:rPr>
              <a:t>100% Finish Rate</a:t>
            </a:r>
            <a:endParaRPr b="1" sz="2400">
              <a:solidFill>
                <a:srgbClr val="E36C0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8" name="Shape 408"/>
        <p:cNvGrpSpPr/>
        <p:nvPr/>
      </p:nvGrpSpPr>
      <p:grpSpPr>
        <a:xfrm>
          <a:off x="0" y="0"/>
          <a:ext cx="0" cy="0"/>
          <a:chOff x="0" y="0"/>
          <a:chExt cx="0" cy="0"/>
        </a:xfrm>
      </p:grpSpPr>
      <p:sp>
        <p:nvSpPr>
          <p:cNvPr id="409" name="Google Shape;409;p45"/>
          <p:cNvSpPr txBox="1"/>
          <p:nvPr>
            <p:ph type="title"/>
          </p:nvPr>
        </p:nvSpPr>
        <p:spPr>
          <a:xfrm>
            <a:off x="427700" y="-3275"/>
            <a:ext cx="5682000" cy="8853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E36C09"/>
              </a:buClr>
              <a:buSzPts val="4100"/>
              <a:buFont typeface="Calibri"/>
              <a:buNone/>
            </a:pPr>
            <a:r>
              <a:rPr lang="en-US" sz="4000">
                <a:latin typeface="Roboto"/>
                <a:ea typeface="Roboto"/>
                <a:cs typeface="Roboto"/>
                <a:sym typeface="Roboto"/>
              </a:rPr>
              <a:t>Fundraising Targets</a:t>
            </a:r>
            <a:endParaRPr sz="4000">
              <a:latin typeface="Roboto"/>
              <a:ea typeface="Roboto"/>
              <a:cs typeface="Roboto"/>
              <a:sym typeface="Roboto"/>
            </a:endParaRPr>
          </a:p>
        </p:txBody>
      </p:sp>
      <p:sp>
        <p:nvSpPr>
          <p:cNvPr id="410" name="Google Shape;410;p45"/>
          <p:cNvSpPr txBox="1"/>
          <p:nvPr>
            <p:ph idx="1" type="body"/>
          </p:nvPr>
        </p:nvSpPr>
        <p:spPr>
          <a:xfrm>
            <a:off x="2712650" y="1206800"/>
            <a:ext cx="5807100" cy="5015400"/>
          </a:xfrm>
          <a:prstGeom prst="rect">
            <a:avLst/>
          </a:prstGeom>
          <a:noFill/>
          <a:ln>
            <a:noFill/>
          </a:ln>
        </p:spPr>
        <p:txBody>
          <a:bodyPr anchorCtr="0" anchor="t" bIns="45700" lIns="91425" spcFirstLastPara="1" rIns="91425" wrap="square" tIns="45700">
            <a:noAutofit/>
          </a:bodyPr>
          <a:lstStyle/>
          <a:p>
            <a:pPr indent="-381000" lvl="0" marL="457200" rtl="0" algn="l">
              <a:lnSpc>
                <a:spcPct val="70000"/>
              </a:lnSpc>
              <a:spcBef>
                <a:spcPts val="370"/>
              </a:spcBef>
              <a:spcAft>
                <a:spcPts val="0"/>
              </a:spcAft>
              <a:buSzPts val="2400"/>
              <a:buChar char="•"/>
            </a:pPr>
            <a:r>
              <a:rPr b="1" lang="en-US" sz="2400"/>
              <a:t>Half Marathon</a:t>
            </a:r>
            <a:r>
              <a:rPr lang="en-US" sz="2400"/>
              <a:t> Minimum Target: </a:t>
            </a:r>
            <a:r>
              <a:rPr b="1" lang="en-US" sz="2400"/>
              <a:t>$1500</a:t>
            </a:r>
            <a:br>
              <a:rPr lang="en-US" sz="2400"/>
            </a:br>
            <a:endParaRPr sz="2400"/>
          </a:p>
          <a:p>
            <a:pPr indent="-381000" lvl="0" marL="457200" rtl="0" algn="l">
              <a:lnSpc>
                <a:spcPct val="70000"/>
              </a:lnSpc>
              <a:spcBef>
                <a:spcPts val="0"/>
              </a:spcBef>
              <a:spcAft>
                <a:spcPts val="0"/>
              </a:spcAft>
              <a:buSzPts val="2400"/>
              <a:buChar char="•"/>
            </a:pPr>
            <a:r>
              <a:rPr b="1" lang="en-US" sz="2400"/>
              <a:t>Full Marathon</a:t>
            </a:r>
            <a:r>
              <a:rPr lang="en-US" sz="2400"/>
              <a:t> Minimum Target: </a:t>
            </a:r>
            <a:r>
              <a:rPr b="1" lang="en-US" sz="2400"/>
              <a:t>$2620</a:t>
            </a:r>
            <a:br>
              <a:rPr b="1" lang="en-US" sz="2400"/>
            </a:br>
            <a:endParaRPr b="1" sz="2400"/>
          </a:p>
          <a:p>
            <a:pPr indent="-381000" lvl="0" marL="457200" rtl="0" algn="l">
              <a:lnSpc>
                <a:spcPct val="70000"/>
              </a:lnSpc>
              <a:spcBef>
                <a:spcPts val="0"/>
              </a:spcBef>
              <a:spcAft>
                <a:spcPts val="0"/>
              </a:spcAft>
              <a:buSzPts val="2400"/>
              <a:buChar char="•"/>
            </a:pPr>
            <a:r>
              <a:rPr b="1" lang="en-US" sz="2400"/>
              <a:t>Alum &amp; Student </a:t>
            </a:r>
            <a:r>
              <a:rPr lang="en-US" sz="2400"/>
              <a:t>Minimum Target: </a:t>
            </a:r>
            <a:r>
              <a:rPr b="1" lang="en-US" sz="2400"/>
              <a:t>$1000</a:t>
            </a:r>
            <a:br>
              <a:rPr lang="en-US" sz="2400"/>
            </a:br>
            <a:endParaRPr sz="2400"/>
          </a:p>
          <a:p>
            <a:pPr indent="-381000" lvl="0" marL="457200" rtl="0" algn="l">
              <a:lnSpc>
                <a:spcPct val="70000"/>
              </a:lnSpc>
              <a:spcBef>
                <a:spcPts val="0"/>
              </a:spcBef>
              <a:spcAft>
                <a:spcPts val="0"/>
              </a:spcAft>
              <a:buSzPts val="2400"/>
              <a:buChar char="•"/>
            </a:pPr>
            <a:r>
              <a:rPr lang="en-US" sz="2400"/>
              <a:t>2 or more runners </a:t>
            </a:r>
            <a:r>
              <a:rPr b="1" lang="en-US" sz="2400"/>
              <a:t>from the same family: 25% off total target</a:t>
            </a:r>
            <a:endParaRPr b="1" sz="2400"/>
          </a:p>
          <a:p>
            <a:pPr indent="0" lvl="0" marL="0" rtl="0" algn="l">
              <a:lnSpc>
                <a:spcPct val="70000"/>
              </a:lnSpc>
              <a:spcBef>
                <a:spcPts val="370"/>
              </a:spcBef>
              <a:spcAft>
                <a:spcPts val="0"/>
              </a:spcAft>
              <a:buSzPts val="3200"/>
              <a:buNone/>
            </a:pPr>
            <a:r>
              <a:t/>
            </a:r>
            <a:endParaRPr sz="2400"/>
          </a:p>
          <a:p>
            <a:pPr indent="0" lvl="0" marL="0" rtl="0" algn="l">
              <a:lnSpc>
                <a:spcPct val="70000"/>
              </a:lnSpc>
              <a:spcBef>
                <a:spcPts val="370"/>
              </a:spcBef>
              <a:spcAft>
                <a:spcPts val="0"/>
              </a:spcAft>
              <a:buSzPts val="3200"/>
              <a:buNone/>
            </a:pPr>
            <a:r>
              <a:t/>
            </a:r>
            <a:endParaRPr sz="2400"/>
          </a:p>
          <a:p>
            <a:pPr indent="0" lvl="0" marL="0" rtl="0" algn="ctr">
              <a:lnSpc>
                <a:spcPct val="70000"/>
              </a:lnSpc>
              <a:spcBef>
                <a:spcPts val="370"/>
              </a:spcBef>
              <a:spcAft>
                <a:spcPts val="0"/>
              </a:spcAft>
              <a:buNone/>
            </a:pPr>
            <a:r>
              <a:rPr b="1" lang="en-US" sz="3000">
                <a:solidFill>
                  <a:schemeClr val="accent1"/>
                </a:solidFill>
              </a:rPr>
              <a:t>Success in reaching your target is guaranteed</a:t>
            </a:r>
            <a:endParaRPr b="1" sz="3000">
              <a:solidFill>
                <a:schemeClr val="accent1"/>
              </a:solidFill>
            </a:endParaRPr>
          </a:p>
          <a:p>
            <a:pPr indent="0" lvl="0" marL="0" rtl="0" algn="ctr">
              <a:lnSpc>
                <a:spcPct val="70000"/>
              </a:lnSpc>
              <a:spcBef>
                <a:spcPts val="370"/>
              </a:spcBef>
              <a:spcAft>
                <a:spcPts val="0"/>
              </a:spcAft>
              <a:buNone/>
            </a:pPr>
            <a:r>
              <a:t/>
            </a:r>
            <a:endParaRPr sz="2400">
              <a:solidFill>
                <a:schemeClr val="accent1"/>
              </a:solidFill>
            </a:endParaRPr>
          </a:p>
          <a:p>
            <a:pPr indent="0" lvl="0" marL="0" rtl="0" algn="ctr">
              <a:lnSpc>
                <a:spcPct val="70000"/>
              </a:lnSpc>
              <a:spcBef>
                <a:spcPts val="370"/>
              </a:spcBef>
              <a:spcAft>
                <a:spcPts val="0"/>
              </a:spcAft>
              <a:buNone/>
            </a:pPr>
            <a:r>
              <a:rPr lang="en-US" sz="2400">
                <a:solidFill>
                  <a:schemeClr val="accent1"/>
                </a:solidFill>
              </a:rPr>
              <a:t>…when you follow our fundraising guidelines </a:t>
            </a:r>
            <a:endParaRPr sz="2400">
              <a:solidFill>
                <a:schemeClr val="accent1"/>
              </a:solidFill>
            </a:endParaRPr>
          </a:p>
        </p:txBody>
      </p:sp>
      <p:pic>
        <p:nvPicPr>
          <p:cNvPr id="411" name="Google Shape;411;p45"/>
          <p:cNvPicPr preferRelativeResize="0"/>
          <p:nvPr/>
        </p:nvPicPr>
        <p:blipFill>
          <a:blip r:embed="rId3">
            <a:alphaModFix amt="63000"/>
          </a:blip>
          <a:stretch>
            <a:fillRect/>
          </a:stretch>
        </p:blipFill>
        <p:spPr>
          <a:xfrm>
            <a:off x="749975" y="1058938"/>
            <a:ext cx="1501140" cy="3832860"/>
          </a:xfrm>
          <a:prstGeom prst="rect">
            <a:avLst/>
          </a:prstGeom>
          <a:noFill/>
          <a:ln>
            <a:noFill/>
          </a:ln>
          <a:effectLst>
            <a:outerShdw blurRad="57150" rotWithShape="0" algn="bl" dir="5400000" dist="19050">
              <a:srgbClr val="000000">
                <a:alpha val="48000"/>
              </a:srgbClr>
            </a:outerShdw>
            <a:reflection blurRad="0" dir="5400000" dist="38100" endA="0" endPos="30000" fadeDir="5400012" kx="0" rotWithShape="0" algn="bl" stPos="0" sy="-100000" ky="0"/>
          </a:effectLst>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5" name="Shape 415"/>
        <p:cNvGrpSpPr/>
        <p:nvPr/>
      </p:nvGrpSpPr>
      <p:grpSpPr>
        <a:xfrm>
          <a:off x="0" y="0"/>
          <a:ext cx="0" cy="0"/>
          <a:chOff x="0" y="0"/>
          <a:chExt cx="0" cy="0"/>
        </a:xfrm>
      </p:grpSpPr>
      <p:sp>
        <p:nvSpPr>
          <p:cNvPr id="416" name="Google Shape;416;p46"/>
          <p:cNvSpPr txBox="1"/>
          <p:nvPr>
            <p:ph type="title"/>
          </p:nvPr>
        </p:nvSpPr>
        <p:spPr>
          <a:xfrm>
            <a:off x="297000" y="507323"/>
            <a:ext cx="4202100" cy="9708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E36C09"/>
              </a:buClr>
              <a:buSzPts val="3100"/>
              <a:buFont typeface="Calibri"/>
              <a:buNone/>
            </a:pPr>
            <a:r>
              <a:rPr lang="en-US" sz="3200">
                <a:latin typeface="Roboto"/>
                <a:ea typeface="Roboto"/>
                <a:cs typeface="Roboto"/>
                <a:sym typeface="Roboto"/>
              </a:rPr>
              <a:t>Fundraising Clinic</a:t>
            </a:r>
            <a:endParaRPr sz="3200">
              <a:latin typeface="Roboto"/>
              <a:ea typeface="Roboto"/>
              <a:cs typeface="Roboto"/>
              <a:sym typeface="Roboto"/>
            </a:endParaRPr>
          </a:p>
        </p:txBody>
      </p:sp>
      <p:sp>
        <p:nvSpPr>
          <p:cNvPr id="417" name="Google Shape;417;p46"/>
          <p:cNvSpPr txBox="1"/>
          <p:nvPr>
            <p:ph idx="1" type="body"/>
          </p:nvPr>
        </p:nvSpPr>
        <p:spPr>
          <a:xfrm>
            <a:off x="203050" y="1478125"/>
            <a:ext cx="4084800" cy="4044000"/>
          </a:xfrm>
          <a:prstGeom prst="rect">
            <a:avLst/>
          </a:prstGeom>
          <a:noFill/>
          <a:ln>
            <a:noFill/>
          </a:ln>
        </p:spPr>
        <p:txBody>
          <a:bodyPr anchorCtr="0" anchor="ctr" bIns="45700" lIns="91425" spcFirstLastPara="1" rIns="91425" wrap="square" tIns="45700">
            <a:normAutofit/>
          </a:bodyPr>
          <a:lstStyle/>
          <a:p>
            <a:pPr indent="-368300" lvl="0" marL="342900" marR="0" rtl="0" algn="l">
              <a:lnSpc>
                <a:spcPct val="100000"/>
              </a:lnSpc>
              <a:spcBef>
                <a:spcPts val="0"/>
              </a:spcBef>
              <a:spcAft>
                <a:spcPts val="0"/>
              </a:spcAft>
              <a:buSzPts val="2400"/>
              <a:buChar char="•"/>
            </a:pPr>
            <a:r>
              <a:rPr lang="en-US" sz="2400"/>
              <a:t>Best practices for fundraising: 20+ years of accumulated wisdom</a:t>
            </a:r>
            <a:endParaRPr sz="2400"/>
          </a:p>
          <a:p>
            <a:pPr indent="0" lvl="0" marL="457200" marR="0" rtl="0" algn="l">
              <a:lnSpc>
                <a:spcPct val="100000"/>
              </a:lnSpc>
              <a:spcBef>
                <a:spcPts val="0"/>
              </a:spcBef>
              <a:spcAft>
                <a:spcPts val="0"/>
              </a:spcAft>
              <a:buNone/>
            </a:pPr>
            <a:r>
              <a:t/>
            </a:r>
            <a:endParaRPr sz="2400"/>
          </a:p>
          <a:p>
            <a:pPr indent="-368300" lvl="0" marL="342900" marR="0" rtl="0" algn="l">
              <a:lnSpc>
                <a:spcPct val="100000"/>
              </a:lnSpc>
              <a:spcBef>
                <a:spcPts val="0"/>
              </a:spcBef>
              <a:spcAft>
                <a:spcPts val="0"/>
              </a:spcAft>
              <a:buSzPts val="2400"/>
              <a:buChar char="•"/>
            </a:pPr>
            <a:r>
              <a:rPr lang="en-US" sz="2400"/>
              <a:t>Proven by 500+ successful </a:t>
            </a:r>
            <a:r>
              <a:rPr lang="en-US" sz="2400"/>
              <a:t>alumni</a:t>
            </a:r>
            <a:endParaRPr sz="2400"/>
          </a:p>
          <a:p>
            <a:pPr indent="0" lvl="0" marL="457200" marR="0" rtl="0" algn="l">
              <a:lnSpc>
                <a:spcPct val="100000"/>
              </a:lnSpc>
              <a:spcBef>
                <a:spcPts val="0"/>
              </a:spcBef>
              <a:spcAft>
                <a:spcPts val="0"/>
              </a:spcAft>
              <a:buNone/>
            </a:pPr>
            <a:r>
              <a:t/>
            </a:r>
            <a:endParaRPr sz="2400"/>
          </a:p>
          <a:p>
            <a:pPr indent="-368300" lvl="0" marL="342900" marR="0" rtl="0" algn="l">
              <a:lnSpc>
                <a:spcPct val="100000"/>
              </a:lnSpc>
              <a:spcBef>
                <a:spcPts val="0"/>
              </a:spcBef>
              <a:spcAft>
                <a:spcPts val="0"/>
              </a:spcAft>
              <a:buSzPts val="2400"/>
              <a:buChar char="•"/>
            </a:pPr>
            <a:r>
              <a:rPr lang="en-US" sz="2400"/>
              <a:t>Exceed the fundraising target by following our best practices</a:t>
            </a:r>
            <a:endParaRPr sz="2400"/>
          </a:p>
        </p:txBody>
      </p:sp>
      <p:pic>
        <p:nvPicPr>
          <p:cNvPr id="418" name="Google Shape;418;p46"/>
          <p:cNvPicPr preferRelativeResize="0"/>
          <p:nvPr/>
        </p:nvPicPr>
        <p:blipFill>
          <a:blip r:embed="rId3">
            <a:alphaModFix/>
          </a:blip>
          <a:stretch>
            <a:fillRect/>
          </a:stretch>
        </p:blipFill>
        <p:spPr>
          <a:xfrm>
            <a:off x="4572000" y="1843375"/>
            <a:ext cx="4413001" cy="301910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2" name="Shape 422"/>
        <p:cNvGrpSpPr/>
        <p:nvPr/>
      </p:nvGrpSpPr>
      <p:grpSpPr>
        <a:xfrm>
          <a:off x="0" y="0"/>
          <a:ext cx="0" cy="0"/>
          <a:chOff x="0" y="0"/>
          <a:chExt cx="0" cy="0"/>
        </a:xfrm>
      </p:grpSpPr>
      <p:sp>
        <p:nvSpPr>
          <p:cNvPr id="423" name="Google Shape;423;p47"/>
          <p:cNvSpPr txBox="1"/>
          <p:nvPr>
            <p:ph type="title"/>
          </p:nvPr>
        </p:nvSpPr>
        <p:spPr>
          <a:xfrm>
            <a:off x="253650" y="90625"/>
            <a:ext cx="3911400" cy="16767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E36C09"/>
              </a:buClr>
              <a:buSzPct val="85000"/>
              <a:buFont typeface="Calibri"/>
              <a:buNone/>
            </a:pPr>
            <a:r>
              <a:rPr lang="en-US" sz="4000">
                <a:latin typeface="Roboto"/>
                <a:ea typeface="Roboto"/>
                <a:cs typeface="Roboto"/>
                <a:sym typeface="Roboto"/>
              </a:rPr>
              <a:t>Personalized </a:t>
            </a:r>
            <a:r>
              <a:rPr lang="en-US" sz="4000">
                <a:latin typeface="Roboto"/>
                <a:ea typeface="Roboto"/>
                <a:cs typeface="Roboto"/>
                <a:sym typeface="Roboto"/>
              </a:rPr>
              <a:t>Fundraising Page </a:t>
            </a:r>
            <a:endParaRPr sz="4000">
              <a:latin typeface="Roboto"/>
              <a:ea typeface="Roboto"/>
              <a:cs typeface="Roboto"/>
              <a:sym typeface="Roboto"/>
            </a:endParaRPr>
          </a:p>
        </p:txBody>
      </p:sp>
      <p:sp>
        <p:nvSpPr>
          <p:cNvPr id="424" name="Google Shape;424;p47"/>
          <p:cNvSpPr txBox="1"/>
          <p:nvPr>
            <p:ph idx="1" type="body"/>
          </p:nvPr>
        </p:nvSpPr>
        <p:spPr>
          <a:xfrm>
            <a:off x="253650" y="1752800"/>
            <a:ext cx="3846900" cy="3402600"/>
          </a:xfrm>
          <a:prstGeom prst="rect">
            <a:avLst/>
          </a:prstGeom>
          <a:noFill/>
          <a:ln>
            <a:noFill/>
          </a:ln>
        </p:spPr>
        <p:txBody>
          <a:bodyPr anchorCtr="0" anchor="t" bIns="45700" lIns="91425" spcFirstLastPara="1" rIns="91425" wrap="square" tIns="45700">
            <a:noAutofit/>
          </a:bodyPr>
          <a:lstStyle/>
          <a:p>
            <a:pPr indent="-368300" lvl="0" marL="342900" rtl="0" algn="l">
              <a:lnSpc>
                <a:spcPct val="100000"/>
              </a:lnSpc>
              <a:spcBef>
                <a:spcPts val="0"/>
              </a:spcBef>
              <a:spcAft>
                <a:spcPts val="0"/>
              </a:spcAft>
              <a:buClr>
                <a:srgbClr val="E36C09"/>
              </a:buClr>
              <a:buSzPts val="2400"/>
              <a:buChar char="•"/>
            </a:pPr>
            <a:r>
              <a:rPr lang="en-US" sz="2400"/>
              <a:t>Personalizable, self-serve </a:t>
            </a:r>
            <a:endParaRPr sz="2400"/>
          </a:p>
          <a:p>
            <a:pPr indent="-368300" lvl="0" marL="342900" rtl="0" algn="l">
              <a:lnSpc>
                <a:spcPct val="100000"/>
              </a:lnSpc>
              <a:spcBef>
                <a:spcPts val="0"/>
              </a:spcBef>
              <a:spcAft>
                <a:spcPts val="0"/>
              </a:spcAft>
              <a:buClr>
                <a:srgbClr val="E36C09"/>
              </a:buClr>
              <a:buSzPts val="2400"/>
              <a:buChar char="•"/>
            </a:pPr>
            <a:r>
              <a:rPr lang="en-US" sz="2400"/>
              <a:t>Automated credit card donations</a:t>
            </a:r>
            <a:endParaRPr sz="2400"/>
          </a:p>
          <a:p>
            <a:pPr indent="-368300" lvl="0" marL="342900" rtl="0" algn="l">
              <a:lnSpc>
                <a:spcPct val="100000"/>
              </a:lnSpc>
              <a:spcBef>
                <a:spcPts val="370"/>
              </a:spcBef>
              <a:spcAft>
                <a:spcPts val="0"/>
              </a:spcAft>
              <a:buClr>
                <a:srgbClr val="E36C09"/>
              </a:buClr>
              <a:buSzPts val="2400"/>
              <a:buChar char="•"/>
            </a:pPr>
            <a:r>
              <a:rPr lang="en-US" sz="2400"/>
              <a:t>100% secure &amp; PCI compliant</a:t>
            </a:r>
            <a:endParaRPr sz="2400"/>
          </a:p>
          <a:p>
            <a:pPr indent="-368300" lvl="0" marL="342900" rtl="0" algn="l">
              <a:lnSpc>
                <a:spcPct val="100000"/>
              </a:lnSpc>
              <a:spcBef>
                <a:spcPts val="370"/>
              </a:spcBef>
              <a:spcAft>
                <a:spcPts val="0"/>
              </a:spcAft>
              <a:buClr>
                <a:srgbClr val="E36C09"/>
              </a:buClr>
              <a:buSzPts val="2400"/>
              <a:buChar char="•"/>
            </a:pPr>
            <a:r>
              <a:rPr lang="en-US" sz="2400"/>
              <a:t>Mobile and web donations</a:t>
            </a:r>
            <a:endParaRPr sz="2400"/>
          </a:p>
        </p:txBody>
      </p:sp>
      <p:pic>
        <p:nvPicPr>
          <p:cNvPr id="425" name="Google Shape;425;p47"/>
          <p:cNvPicPr preferRelativeResize="0"/>
          <p:nvPr/>
        </p:nvPicPr>
        <p:blipFill>
          <a:blip r:embed="rId3">
            <a:alphaModFix/>
          </a:blip>
          <a:stretch>
            <a:fillRect/>
          </a:stretch>
        </p:blipFill>
        <p:spPr>
          <a:xfrm>
            <a:off x="4261425" y="387725"/>
            <a:ext cx="4674150" cy="514653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48"/>
          <p:cNvSpPr txBox="1"/>
          <p:nvPr>
            <p:ph type="title"/>
          </p:nvPr>
        </p:nvSpPr>
        <p:spPr>
          <a:xfrm>
            <a:off x="457200" y="152400"/>
            <a:ext cx="8229600" cy="6858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rgbClr val="E36C09"/>
              </a:buClr>
              <a:buSzPct val="166038"/>
              <a:buFont typeface="Calibri"/>
              <a:buNone/>
            </a:pPr>
            <a:r>
              <a:rPr lang="en-US">
                <a:latin typeface="Roboto"/>
                <a:ea typeface="Roboto"/>
                <a:cs typeface="Roboto"/>
                <a:sym typeface="Roboto"/>
              </a:rPr>
              <a:t>Runner Expenses </a:t>
            </a:r>
            <a:r>
              <a:rPr b="0" lang="en-US" sz="2650">
                <a:latin typeface="Roboto"/>
                <a:ea typeface="Roboto"/>
                <a:cs typeface="Roboto"/>
                <a:sym typeface="Roboto"/>
              </a:rPr>
              <a:t>(estimated)</a:t>
            </a:r>
            <a:endParaRPr b="0" sz="2650">
              <a:latin typeface="Roboto"/>
              <a:ea typeface="Roboto"/>
              <a:cs typeface="Roboto"/>
              <a:sym typeface="Roboto"/>
            </a:endParaRPr>
          </a:p>
        </p:txBody>
      </p:sp>
      <p:sp>
        <p:nvSpPr>
          <p:cNvPr id="431" name="Google Shape;431;p48"/>
          <p:cNvSpPr txBox="1"/>
          <p:nvPr>
            <p:ph idx="1" type="body"/>
          </p:nvPr>
        </p:nvSpPr>
        <p:spPr>
          <a:xfrm>
            <a:off x="342900" y="990600"/>
            <a:ext cx="8801100" cy="5105400"/>
          </a:xfrm>
          <a:prstGeom prst="rect">
            <a:avLst/>
          </a:prstGeom>
        </p:spPr>
        <p:txBody>
          <a:bodyPr anchorCtr="0" anchor="t" bIns="45700" lIns="91425" spcFirstLastPara="1" rIns="91425" wrap="square" tIns="45700">
            <a:normAutofit/>
          </a:bodyPr>
          <a:lstStyle/>
          <a:p>
            <a:pPr indent="-342900" lvl="0" marL="342900" rtl="0" algn="l">
              <a:spcBef>
                <a:spcPts val="592"/>
              </a:spcBef>
              <a:spcAft>
                <a:spcPts val="0"/>
              </a:spcAft>
              <a:buClr>
                <a:srgbClr val="E36C09"/>
              </a:buClr>
              <a:buSzPts val="3200"/>
              <a:buChar char="•"/>
            </a:pPr>
            <a:r>
              <a:rPr lang="en-US"/>
              <a:t>Race registration fees (~50-200$ per race)</a:t>
            </a:r>
            <a:endParaRPr>
              <a:highlight>
                <a:srgbClr val="FFFFFF"/>
              </a:highlight>
            </a:endParaRPr>
          </a:p>
          <a:p>
            <a:pPr indent="-342900" lvl="0" marL="342900" rtl="0" algn="l">
              <a:spcBef>
                <a:spcPts val="592"/>
              </a:spcBef>
              <a:spcAft>
                <a:spcPts val="0"/>
              </a:spcAft>
              <a:buClr>
                <a:srgbClr val="E36C09"/>
              </a:buClr>
              <a:buSzPts val="3200"/>
              <a:buChar char="•"/>
            </a:pPr>
            <a:r>
              <a:rPr lang="en-US"/>
              <a:t>Travel and accommodation to race locations</a:t>
            </a:r>
            <a:endParaRPr/>
          </a:p>
          <a:p>
            <a:pPr indent="-342900" lvl="0" marL="342900" rtl="0" algn="l">
              <a:spcBef>
                <a:spcPts val="592"/>
              </a:spcBef>
              <a:spcAft>
                <a:spcPts val="0"/>
              </a:spcAft>
              <a:buClr>
                <a:srgbClr val="E36C09"/>
              </a:buClr>
              <a:buSzPts val="3200"/>
              <a:buChar char="•"/>
            </a:pPr>
            <a:r>
              <a:rPr lang="en-US"/>
              <a:t>Shoes for training &amp; your race (1 to 2 pairs), running apparel &amp; any accessories you may choose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49"/>
          <p:cNvSpPr txBox="1"/>
          <p:nvPr>
            <p:ph type="title"/>
          </p:nvPr>
        </p:nvSpPr>
        <p:spPr>
          <a:xfrm>
            <a:off x="457200" y="85165"/>
            <a:ext cx="8229600" cy="966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rgbClr val="E36C09"/>
              </a:buClr>
              <a:buSzPct val="100000"/>
              <a:buFont typeface="Calibri"/>
              <a:buNone/>
            </a:pPr>
            <a:r>
              <a:rPr lang="en-US">
                <a:latin typeface="Roboto"/>
                <a:ea typeface="Roboto"/>
                <a:cs typeface="Roboto"/>
                <a:sym typeface="Roboto"/>
              </a:rPr>
              <a:t>Race Options</a:t>
            </a:r>
            <a:endParaRPr>
              <a:latin typeface="Roboto"/>
              <a:ea typeface="Roboto"/>
              <a:cs typeface="Roboto"/>
              <a:sym typeface="Roboto"/>
            </a:endParaRPr>
          </a:p>
          <a:p>
            <a:pPr indent="0" lvl="0" marL="0" rtl="0" algn="l">
              <a:lnSpc>
                <a:spcPct val="100000"/>
              </a:lnSpc>
              <a:spcBef>
                <a:spcPts val="0"/>
              </a:spcBef>
              <a:spcAft>
                <a:spcPts val="0"/>
              </a:spcAft>
              <a:buClr>
                <a:srgbClr val="E36C09"/>
              </a:buClr>
              <a:buSzPct val="133333"/>
              <a:buFont typeface="Calibri"/>
              <a:buNone/>
            </a:pPr>
            <a:r>
              <a:rPr b="0" lang="en-US" sz="3300">
                <a:highlight>
                  <a:srgbClr val="FFE599"/>
                </a:highlight>
                <a:latin typeface="Roboto"/>
                <a:ea typeface="Roboto"/>
                <a:cs typeface="Roboto"/>
                <a:sym typeface="Roboto"/>
              </a:rPr>
              <a:t>(Registration open for many of these)</a:t>
            </a:r>
            <a:endParaRPr b="0" sz="3300">
              <a:highlight>
                <a:srgbClr val="FFE599"/>
              </a:highlight>
              <a:latin typeface="Roboto"/>
              <a:ea typeface="Roboto"/>
              <a:cs typeface="Roboto"/>
              <a:sym typeface="Roboto"/>
            </a:endParaRPr>
          </a:p>
        </p:txBody>
      </p:sp>
      <p:sp>
        <p:nvSpPr>
          <p:cNvPr id="437" name="Google Shape;437;p49"/>
          <p:cNvSpPr txBox="1"/>
          <p:nvPr>
            <p:ph idx="1" type="body"/>
          </p:nvPr>
        </p:nvSpPr>
        <p:spPr>
          <a:xfrm>
            <a:off x="227400" y="4335625"/>
            <a:ext cx="8689200" cy="1573800"/>
          </a:xfrm>
          <a:prstGeom prst="rect">
            <a:avLst/>
          </a:prstGeom>
          <a:noFill/>
          <a:ln>
            <a:noFill/>
          </a:ln>
        </p:spPr>
        <p:txBody>
          <a:bodyPr anchorCtr="0" anchor="t" bIns="45700" lIns="91425" spcFirstLastPara="1" rIns="91425" wrap="square" tIns="45700">
            <a:normAutofit fontScale="70000" lnSpcReduction="20000"/>
          </a:bodyPr>
          <a:lstStyle/>
          <a:p>
            <a:pPr indent="-335280" lvl="0" marL="457200" rtl="0" algn="l">
              <a:lnSpc>
                <a:spcPct val="100000"/>
              </a:lnSpc>
              <a:spcBef>
                <a:spcPts val="544"/>
              </a:spcBef>
              <a:spcAft>
                <a:spcPts val="0"/>
              </a:spcAft>
              <a:buSzPct val="100000"/>
              <a:buChar char="•"/>
            </a:pPr>
            <a:r>
              <a:rPr b="1" lang="en-US" sz="2400"/>
              <a:t>Baystate Half/Full Marathon - Lowell, MA (Sun, Oct. 18)</a:t>
            </a:r>
            <a:endParaRPr b="1" sz="2400"/>
          </a:p>
          <a:p>
            <a:pPr indent="-335280" lvl="0" marL="457200" rtl="0" algn="l">
              <a:lnSpc>
                <a:spcPct val="100000"/>
              </a:lnSpc>
              <a:spcBef>
                <a:spcPts val="0"/>
              </a:spcBef>
              <a:spcAft>
                <a:spcPts val="0"/>
              </a:spcAft>
              <a:buSzPct val="100000"/>
              <a:buChar char="•"/>
            </a:pPr>
            <a:r>
              <a:rPr b="1" lang="en-US" sz="2400"/>
              <a:t>Marine Corps Full Marathon - Washington DC (Sun, Oct. 25)</a:t>
            </a:r>
            <a:endParaRPr b="1" sz="2400"/>
          </a:p>
          <a:p>
            <a:pPr indent="-335280" lvl="0" marL="457200" rtl="0" algn="l">
              <a:lnSpc>
                <a:spcPct val="100000"/>
              </a:lnSpc>
              <a:spcBef>
                <a:spcPts val="0"/>
              </a:spcBef>
              <a:spcAft>
                <a:spcPts val="0"/>
              </a:spcAft>
              <a:buSzPct val="100000"/>
              <a:buChar char="•"/>
            </a:pPr>
            <a:r>
              <a:rPr b="1" lang="en-US" sz="2400"/>
              <a:t>Cambridge Half Marathon - Cambridge, MA </a:t>
            </a:r>
            <a:r>
              <a:rPr b="1" lang="en-US" sz="2400"/>
              <a:t>(Sun, Nov. 1)</a:t>
            </a:r>
            <a:endParaRPr b="1" sz="2400"/>
          </a:p>
          <a:p>
            <a:pPr indent="0" lvl="0" marL="457200" rtl="0" algn="l">
              <a:lnSpc>
                <a:spcPct val="100000"/>
              </a:lnSpc>
              <a:spcBef>
                <a:spcPts val="0"/>
              </a:spcBef>
              <a:spcAft>
                <a:spcPts val="0"/>
              </a:spcAft>
              <a:buNone/>
            </a:pPr>
            <a:r>
              <a:t/>
            </a:r>
            <a:endParaRPr b="1" sz="2400"/>
          </a:p>
          <a:p>
            <a:pPr indent="0" lvl="0" marL="457200" rtl="0" algn="ctr">
              <a:lnSpc>
                <a:spcPct val="100000"/>
              </a:lnSpc>
              <a:spcBef>
                <a:spcPts val="0"/>
              </a:spcBef>
              <a:spcAft>
                <a:spcPts val="0"/>
              </a:spcAft>
              <a:buNone/>
            </a:pPr>
            <a:r>
              <a:rPr b="1" lang="en-US" sz="2400">
                <a:solidFill>
                  <a:schemeClr val="accent1"/>
                </a:solidFill>
              </a:rPr>
              <a:t>You register for your race on your own</a:t>
            </a:r>
            <a:endParaRPr b="1" sz="2400">
              <a:solidFill>
                <a:schemeClr val="accent1"/>
              </a:solidFill>
            </a:endParaRPr>
          </a:p>
          <a:p>
            <a:pPr indent="0" lvl="0" marL="457200" rtl="0" algn="ctr">
              <a:lnSpc>
                <a:spcPct val="100000"/>
              </a:lnSpc>
              <a:spcBef>
                <a:spcPts val="0"/>
              </a:spcBef>
              <a:spcAft>
                <a:spcPts val="0"/>
              </a:spcAft>
              <a:buNone/>
            </a:pPr>
            <a:r>
              <a:t/>
            </a:r>
            <a:endParaRPr b="1" sz="2400">
              <a:solidFill>
                <a:schemeClr val="accent1"/>
              </a:solidFill>
            </a:endParaRPr>
          </a:p>
          <a:p>
            <a:pPr indent="457200" lvl="0" marL="0" rtl="0" algn="ctr">
              <a:lnSpc>
                <a:spcPct val="100000"/>
              </a:lnSpc>
              <a:spcBef>
                <a:spcPts val="0"/>
              </a:spcBef>
              <a:spcAft>
                <a:spcPts val="0"/>
              </a:spcAft>
              <a:buNone/>
            </a:pPr>
            <a:r>
              <a:rPr b="1" lang="en-US" sz="2400">
                <a:solidFill>
                  <a:schemeClr val="accent1"/>
                </a:solidFill>
              </a:rPr>
              <a:t>Interested in others races in the Fall? Talk to us about these</a:t>
            </a:r>
            <a:endParaRPr b="1" sz="2400">
              <a:solidFill>
                <a:schemeClr val="accent1"/>
              </a:solidFill>
            </a:endParaRPr>
          </a:p>
        </p:txBody>
      </p:sp>
      <p:pic>
        <p:nvPicPr>
          <p:cNvPr id="438" name="Google Shape;438;p49"/>
          <p:cNvPicPr preferRelativeResize="0"/>
          <p:nvPr/>
        </p:nvPicPr>
        <p:blipFill rotWithShape="1">
          <a:blip r:embed="rId3">
            <a:alphaModFix/>
          </a:blip>
          <a:srcRect b="0" l="0" r="0" t="0"/>
          <a:stretch/>
        </p:blipFill>
        <p:spPr>
          <a:xfrm>
            <a:off x="4761274" y="1669086"/>
            <a:ext cx="3197100" cy="2119800"/>
          </a:xfrm>
          <a:prstGeom prst="ellipse">
            <a:avLst/>
          </a:prstGeom>
          <a:noFill/>
          <a:ln>
            <a:noFill/>
          </a:ln>
        </p:spPr>
      </p:pic>
      <p:pic>
        <p:nvPicPr>
          <p:cNvPr id="439" name="Google Shape;439;p49"/>
          <p:cNvPicPr preferRelativeResize="0"/>
          <p:nvPr/>
        </p:nvPicPr>
        <p:blipFill rotWithShape="1">
          <a:blip r:embed="rId4">
            <a:alphaModFix/>
          </a:blip>
          <a:srcRect b="0" l="0" r="0" t="0"/>
          <a:stretch/>
        </p:blipFill>
        <p:spPr>
          <a:xfrm>
            <a:off x="950293" y="1664115"/>
            <a:ext cx="3200400" cy="2129700"/>
          </a:xfrm>
          <a:prstGeom prst="ellipse">
            <a:avLst/>
          </a:prstGeom>
          <a:noFill/>
          <a:ln>
            <a:noFill/>
          </a:ln>
        </p:spPr>
      </p:pic>
      <p:pic>
        <p:nvPicPr>
          <p:cNvPr id="440" name="Google Shape;440;p49"/>
          <p:cNvPicPr preferRelativeResize="0"/>
          <p:nvPr/>
        </p:nvPicPr>
        <p:blipFill rotWithShape="1">
          <a:blip r:embed="rId5">
            <a:alphaModFix/>
          </a:blip>
          <a:srcRect b="0" l="0" r="0" t="0"/>
          <a:stretch/>
        </p:blipFill>
        <p:spPr>
          <a:xfrm>
            <a:off x="4571999" y="1118250"/>
            <a:ext cx="3916424" cy="2937324"/>
          </a:xfrm>
          <a:prstGeom prst="rect">
            <a:avLst/>
          </a:prstGeom>
          <a:noFill/>
          <a:ln>
            <a:noFill/>
          </a:ln>
        </p:spPr>
      </p:pic>
      <p:pic>
        <p:nvPicPr>
          <p:cNvPr id="441" name="Google Shape;441;p49"/>
          <p:cNvPicPr preferRelativeResize="0"/>
          <p:nvPr/>
        </p:nvPicPr>
        <p:blipFill rotWithShape="1">
          <a:blip r:embed="rId6">
            <a:alphaModFix/>
          </a:blip>
          <a:srcRect b="27291" l="5749" r="11763" t="29878"/>
          <a:stretch/>
        </p:blipFill>
        <p:spPr>
          <a:xfrm>
            <a:off x="329350" y="1118250"/>
            <a:ext cx="4242651" cy="29373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1000"/>
                                        <p:tgtEl>
                                          <p:spTgt spid="4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1000"/>
                                        <p:tgtEl>
                                          <p:spTgt spid="4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5" name="Shape 445"/>
        <p:cNvGrpSpPr/>
        <p:nvPr/>
      </p:nvGrpSpPr>
      <p:grpSpPr>
        <a:xfrm>
          <a:off x="0" y="0"/>
          <a:ext cx="0" cy="0"/>
          <a:chOff x="0" y="0"/>
          <a:chExt cx="0" cy="0"/>
        </a:xfrm>
      </p:grpSpPr>
      <p:sp>
        <p:nvSpPr>
          <p:cNvPr id="446" name="Google Shape;446;p50"/>
          <p:cNvSpPr txBox="1"/>
          <p:nvPr>
            <p:ph type="title"/>
          </p:nvPr>
        </p:nvSpPr>
        <p:spPr>
          <a:xfrm>
            <a:off x="179675" y="116600"/>
            <a:ext cx="6306900" cy="7851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E36C09"/>
              </a:buClr>
              <a:buSzPts val="3100"/>
              <a:buFont typeface="Calibri"/>
              <a:buNone/>
            </a:pPr>
            <a:r>
              <a:rPr lang="en-US" sz="3200">
                <a:latin typeface="Roboto"/>
                <a:ea typeface="Roboto"/>
                <a:cs typeface="Roboto"/>
                <a:sym typeface="Roboto"/>
              </a:rPr>
              <a:t>Detailed </a:t>
            </a:r>
            <a:r>
              <a:rPr lang="en-US" sz="3200">
                <a:latin typeface="Roboto"/>
                <a:ea typeface="Roboto"/>
                <a:cs typeface="Roboto"/>
                <a:sym typeface="Roboto"/>
              </a:rPr>
              <a:t>Training Plan</a:t>
            </a:r>
            <a:endParaRPr sz="3200">
              <a:latin typeface="Roboto"/>
              <a:ea typeface="Roboto"/>
              <a:cs typeface="Roboto"/>
              <a:sym typeface="Roboto"/>
            </a:endParaRPr>
          </a:p>
        </p:txBody>
      </p:sp>
      <p:sp>
        <p:nvSpPr>
          <p:cNvPr id="447" name="Google Shape;447;p50"/>
          <p:cNvSpPr txBox="1"/>
          <p:nvPr>
            <p:ph idx="1" type="body"/>
          </p:nvPr>
        </p:nvSpPr>
        <p:spPr>
          <a:xfrm>
            <a:off x="299300" y="4767150"/>
            <a:ext cx="5551800" cy="905700"/>
          </a:xfrm>
          <a:prstGeom prst="rect">
            <a:avLst/>
          </a:prstGeom>
          <a:noFill/>
          <a:ln>
            <a:noFill/>
          </a:ln>
        </p:spPr>
        <p:txBody>
          <a:bodyPr anchorCtr="0" anchor="ctr" bIns="45700" lIns="91425" spcFirstLastPara="1" rIns="91425" wrap="square" tIns="45700">
            <a:normAutofit/>
          </a:bodyPr>
          <a:lstStyle/>
          <a:p>
            <a:pPr indent="-317500" lvl="0" marL="342900" rtl="0" algn="l">
              <a:lnSpc>
                <a:spcPct val="100000"/>
              </a:lnSpc>
              <a:spcBef>
                <a:spcPts val="0"/>
              </a:spcBef>
              <a:spcAft>
                <a:spcPts val="0"/>
              </a:spcAft>
              <a:buClr>
                <a:srgbClr val="E36C09"/>
              </a:buClr>
              <a:buSzPts val="2400"/>
              <a:buChar char="•"/>
            </a:pPr>
            <a:r>
              <a:rPr lang="en-US" sz="2400"/>
              <a:t>Google spreadsheet shared with you</a:t>
            </a:r>
            <a:endParaRPr sz="2400"/>
          </a:p>
          <a:p>
            <a:pPr indent="-317500" lvl="0" marL="342900" rtl="0" algn="l">
              <a:lnSpc>
                <a:spcPct val="100000"/>
              </a:lnSpc>
              <a:spcBef>
                <a:spcPts val="560"/>
              </a:spcBef>
              <a:spcAft>
                <a:spcPts val="0"/>
              </a:spcAft>
              <a:buClr>
                <a:srgbClr val="E36C09"/>
              </a:buClr>
              <a:buSzPts val="2400"/>
              <a:buChar char="•"/>
            </a:pPr>
            <a:r>
              <a:rPr lang="en-US" sz="2400"/>
              <a:t>Weekly training schedule</a:t>
            </a:r>
            <a:endParaRPr sz="2400"/>
          </a:p>
        </p:txBody>
      </p:sp>
      <p:pic>
        <p:nvPicPr>
          <p:cNvPr id="448" name="Google Shape;448;p50"/>
          <p:cNvPicPr preferRelativeResize="0"/>
          <p:nvPr/>
        </p:nvPicPr>
        <p:blipFill>
          <a:blip r:embed="rId3">
            <a:alphaModFix/>
          </a:blip>
          <a:stretch>
            <a:fillRect/>
          </a:stretch>
        </p:blipFill>
        <p:spPr>
          <a:xfrm>
            <a:off x="152400" y="1054100"/>
            <a:ext cx="8839198" cy="215040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2" name="Shape 452"/>
        <p:cNvGrpSpPr/>
        <p:nvPr/>
      </p:nvGrpSpPr>
      <p:grpSpPr>
        <a:xfrm>
          <a:off x="0" y="0"/>
          <a:ext cx="0" cy="0"/>
          <a:chOff x="0" y="0"/>
          <a:chExt cx="0" cy="0"/>
        </a:xfrm>
      </p:grpSpPr>
      <p:sp>
        <p:nvSpPr>
          <p:cNvPr id="453" name="Google Shape;453;p51"/>
          <p:cNvSpPr txBox="1"/>
          <p:nvPr>
            <p:ph type="title"/>
          </p:nvPr>
        </p:nvSpPr>
        <p:spPr>
          <a:xfrm>
            <a:off x="151822" y="3482475"/>
            <a:ext cx="3364500" cy="24528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E36C09"/>
              </a:buClr>
              <a:buSzPts val="3100"/>
              <a:buFont typeface="Calibri"/>
              <a:buNone/>
            </a:pPr>
            <a:r>
              <a:rPr lang="en-US" sz="3200">
                <a:latin typeface="Roboto"/>
                <a:ea typeface="Roboto"/>
                <a:cs typeface="Roboto"/>
                <a:sym typeface="Roboto"/>
              </a:rPr>
              <a:t>Stretching</a:t>
            </a:r>
            <a:endParaRPr sz="3200">
              <a:latin typeface="Roboto"/>
              <a:ea typeface="Roboto"/>
              <a:cs typeface="Roboto"/>
              <a:sym typeface="Roboto"/>
            </a:endParaRPr>
          </a:p>
        </p:txBody>
      </p:sp>
      <p:pic>
        <p:nvPicPr>
          <p:cNvPr descr="A group of people playing frisbee in a grassy field&#10;&#10;Description automatically generated" id="454" name="Google Shape;454;p51"/>
          <p:cNvPicPr preferRelativeResize="0"/>
          <p:nvPr/>
        </p:nvPicPr>
        <p:blipFill rotWithShape="1">
          <a:blip r:embed="rId3">
            <a:alphaModFix/>
          </a:blip>
          <a:srcRect b="28547" l="0" r="0" t="17347"/>
          <a:stretch/>
        </p:blipFill>
        <p:spPr>
          <a:xfrm>
            <a:off x="20" y="10"/>
            <a:ext cx="9144000" cy="3710552"/>
          </a:xfrm>
          <a:custGeom>
            <a:rect b="b" l="l" r="r" t="t"/>
            <a:pathLst>
              <a:path extrusionOk="0" h="3692092" w="12192000">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ln>
            <a:noFill/>
          </a:ln>
        </p:spPr>
      </p:pic>
      <p:sp>
        <p:nvSpPr>
          <p:cNvPr id="455" name="Google Shape;455;p51"/>
          <p:cNvSpPr txBox="1"/>
          <p:nvPr>
            <p:ph idx="1" type="body"/>
          </p:nvPr>
        </p:nvSpPr>
        <p:spPr>
          <a:xfrm>
            <a:off x="3516336" y="3710550"/>
            <a:ext cx="5614200" cy="2452800"/>
          </a:xfrm>
          <a:prstGeom prst="rect">
            <a:avLst/>
          </a:prstGeom>
          <a:noFill/>
          <a:ln>
            <a:noFill/>
          </a:ln>
        </p:spPr>
        <p:txBody>
          <a:bodyPr anchorCtr="0" anchor="ctr" bIns="45700" lIns="91425" spcFirstLastPara="1" rIns="91425" wrap="square" tIns="45700">
            <a:normAutofit/>
          </a:bodyPr>
          <a:lstStyle/>
          <a:p>
            <a:pPr indent="-317500" lvl="0" marL="342900" rtl="0" algn="l">
              <a:lnSpc>
                <a:spcPct val="100000"/>
              </a:lnSpc>
              <a:spcBef>
                <a:spcPts val="0"/>
              </a:spcBef>
              <a:spcAft>
                <a:spcPts val="0"/>
              </a:spcAft>
              <a:buClr>
                <a:srgbClr val="E36C09"/>
              </a:buClr>
              <a:buSzPts val="2400"/>
              <a:buChar char="•"/>
            </a:pPr>
            <a:r>
              <a:rPr lang="en-US" sz="2400"/>
              <a:t>Pre-run warm-up stretches</a:t>
            </a:r>
            <a:endParaRPr sz="2400"/>
          </a:p>
          <a:p>
            <a:pPr indent="-317500" lvl="0" marL="342900" rtl="0" algn="l">
              <a:lnSpc>
                <a:spcPct val="100000"/>
              </a:lnSpc>
              <a:spcBef>
                <a:spcPts val="560"/>
              </a:spcBef>
              <a:spcAft>
                <a:spcPts val="0"/>
              </a:spcAft>
              <a:buClr>
                <a:srgbClr val="E36C09"/>
              </a:buClr>
              <a:buSzPts val="2400"/>
              <a:buChar char="•"/>
            </a:pPr>
            <a:r>
              <a:rPr lang="en-US" sz="2400"/>
              <a:t>Post-run cool-down stretches</a:t>
            </a:r>
            <a:endParaRPr sz="2400"/>
          </a:p>
          <a:p>
            <a:pPr indent="-317500" lvl="0" marL="342900" rtl="0" algn="l">
              <a:lnSpc>
                <a:spcPct val="100000"/>
              </a:lnSpc>
              <a:spcBef>
                <a:spcPts val="560"/>
              </a:spcBef>
              <a:spcAft>
                <a:spcPts val="0"/>
              </a:spcAft>
              <a:buClr>
                <a:srgbClr val="E36C09"/>
              </a:buClr>
              <a:buSzPts val="2400"/>
              <a:buChar char="•"/>
            </a:pPr>
            <a:r>
              <a:rPr lang="en-US" sz="2400"/>
              <a:t>Core strengthening stretches</a:t>
            </a:r>
            <a:endParaRPr sz="2400"/>
          </a:p>
          <a:p>
            <a:pPr indent="-317500" lvl="0" marL="342900" rtl="0" algn="l">
              <a:lnSpc>
                <a:spcPct val="100000"/>
              </a:lnSpc>
              <a:spcBef>
                <a:spcPts val="560"/>
              </a:spcBef>
              <a:spcAft>
                <a:spcPts val="0"/>
              </a:spcAft>
              <a:buClr>
                <a:srgbClr val="E36C09"/>
              </a:buClr>
              <a:buSzPts val="2400"/>
              <a:buChar char="•"/>
            </a:pPr>
            <a:r>
              <a:rPr lang="en-US" sz="2400"/>
              <a:t>Injury prevention stretches</a:t>
            </a:r>
            <a:endParaRPr sz="24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4141"/>
        </a:solidFill>
      </p:bgPr>
    </p:bg>
    <p:spTree>
      <p:nvGrpSpPr>
        <p:cNvPr id="459" name="Shape 459"/>
        <p:cNvGrpSpPr/>
        <p:nvPr/>
      </p:nvGrpSpPr>
      <p:grpSpPr>
        <a:xfrm>
          <a:off x="0" y="0"/>
          <a:ext cx="0" cy="0"/>
          <a:chOff x="0" y="0"/>
          <a:chExt cx="0" cy="0"/>
        </a:xfrm>
      </p:grpSpPr>
      <p:sp>
        <p:nvSpPr>
          <p:cNvPr id="460" name="Google Shape;460;p52"/>
          <p:cNvSpPr txBox="1"/>
          <p:nvPr>
            <p:ph type="title"/>
          </p:nvPr>
        </p:nvSpPr>
        <p:spPr>
          <a:xfrm>
            <a:off x="448051" y="798318"/>
            <a:ext cx="3985800" cy="11439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E36C09"/>
              </a:buClr>
              <a:buSzPts val="4400"/>
              <a:buFont typeface="Calibri"/>
              <a:buNone/>
            </a:pPr>
            <a:r>
              <a:rPr lang="en-US" sz="3200">
                <a:latin typeface="Roboto"/>
                <a:ea typeface="Roboto"/>
                <a:cs typeface="Roboto"/>
                <a:sym typeface="Roboto"/>
              </a:rPr>
              <a:t>Shoe Clinic</a:t>
            </a:r>
            <a:endParaRPr sz="3200">
              <a:latin typeface="Roboto"/>
              <a:ea typeface="Roboto"/>
              <a:cs typeface="Roboto"/>
              <a:sym typeface="Roboto"/>
            </a:endParaRPr>
          </a:p>
        </p:txBody>
      </p:sp>
      <p:sp>
        <p:nvSpPr>
          <p:cNvPr id="461" name="Google Shape;461;p52"/>
          <p:cNvSpPr txBox="1"/>
          <p:nvPr>
            <p:ph idx="1" type="body"/>
          </p:nvPr>
        </p:nvSpPr>
        <p:spPr>
          <a:xfrm>
            <a:off x="239100" y="1942225"/>
            <a:ext cx="4599600" cy="3738600"/>
          </a:xfrm>
          <a:prstGeom prst="rect">
            <a:avLst/>
          </a:prstGeom>
          <a:noFill/>
          <a:ln>
            <a:noFill/>
          </a:ln>
        </p:spPr>
        <p:txBody>
          <a:bodyPr anchorCtr="0" anchor="t" bIns="45700" lIns="91425" spcFirstLastPara="1" rIns="91425" wrap="square" tIns="45700">
            <a:noAutofit/>
          </a:bodyPr>
          <a:lstStyle/>
          <a:p>
            <a:pPr indent="-354330" lvl="0" marL="342900" rtl="0" algn="l">
              <a:lnSpc>
                <a:spcPct val="100000"/>
              </a:lnSpc>
              <a:spcBef>
                <a:spcPts val="444"/>
              </a:spcBef>
              <a:spcAft>
                <a:spcPts val="0"/>
              </a:spcAft>
              <a:buClr>
                <a:srgbClr val="E36C09"/>
              </a:buClr>
              <a:buSzPts val="2400"/>
              <a:buChar char="•"/>
            </a:pPr>
            <a:r>
              <a:rPr lang="en-US" sz="2400"/>
              <a:t>Private Clinic for TeamAIDAsha runners at </a:t>
            </a:r>
            <a:r>
              <a:rPr b="1" lang="en-US" sz="2400"/>
              <a:t>Marathon Sports</a:t>
            </a:r>
            <a:r>
              <a:rPr lang="en-US" sz="2400"/>
              <a:t>, Cambridge</a:t>
            </a:r>
            <a:endParaRPr sz="2400"/>
          </a:p>
          <a:p>
            <a:pPr indent="-354330" lvl="0" marL="342900" rtl="0" algn="l">
              <a:lnSpc>
                <a:spcPct val="100000"/>
              </a:lnSpc>
              <a:spcBef>
                <a:spcPts val="444"/>
              </a:spcBef>
              <a:spcAft>
                <a:spcPts val="0"/>
              </a:spcAft>
              <a:buClr>
                <a:srgbClr val="E36C09"/>
              </a:buClr>
              <a:buSzPts val="2400"/>
              <a:buChar char="•"/>
            </a:pPr>
            <a:r>
              <a:rPr lang="en-US" sz="2400"/>
              <a:t>Biomechanics, </a:t>
            </a:r>
            <a:r>
              <a:rPr lang="en-US" sz="2400"/>
              <a:t>gait analysis &amp; shoe fitting</a:t>
            </a:r>
            <a:endParaRPr sz="2400"/>
          </a:p>
          <a:p>
            <a:pPr indent="-354330" lvl="0" marL="342900" rtl="0" algn="l">
              <a:lnSpc>
                <a:spcPct val="100000"/>
              </a:lnSpc>
              <a:spcBef>
                <a:spcPts val="444"/>
              </a:spcBef>
              <a:spcAft>
                <a:spcPts val="0"/>
              </a:spcAft>
              <a:buClr>
                <a:srgbClr val="E36C09"/>
              </a:buClr>
              <a:buSzPts val="2400"/>
              <a:buChar char="•"/>
            </a:pPr>
            <a:r>
              <a:rPr lang="en-US" sz="2400"/>
              <a:t>Running accessories &amp; apparel</a:t>
            </a:r>
            <a:endParaRPr sz="2400"/>
          </a:p>
          <a:p>
            <a:pPr indent="-354330" lvl="0" marL="342900" rtl="0" algn="l">
              <a:lnSpc>
                <a:spcPct val="100000"/>
              </a:lnSpc>
              <a:spcBef>
                <a:spcPts val="444"/>
              </a:spcBef>
              <a:spcAft>
                <a:spcPts val="0"/>
              </a:spcAft>
              <a:buClr>
                <a:srgbClr val="E36C09"/>
              </a:buClr>
              <a:buSzPts val="2400"/>
              <a:buChar char="•"/>
            </a:pPr>
            <a:r>
              <a:rPr lang="en-US" sz="2400"/>
              <a:t>Q&amp;A</a:t>
            </a:r>
            <a:endParaRPr sz="2400"/>
          </a:p>
          <a:p>
            <a:pPr indent="-354330" lvl="0" marL="342900" rtl="0" algn="l">
              <a:lnSpc>
                <a:spcPct val="100000"/>
              </a:lnSpc>
              <a:spcBef>
                <a:spcPts val="444"/>
              </a:spcBef>
              <a:spcAft>
                <a:spcPts val="0"/>
              </a:spcAft>
              <a:buClr>
                <a:srgbClr val="E36C09"/>
              </a:buClr>
              <a:buSzPts val="2400"/>
              <a:buChar char="•"/>
            </a:pPr>
            <a:r>
              <a:rPr lang="en-US" sz="2400"/>
              <a:t>Special discounts for purchases</a:t>
            </a:r>
            <a:endParaRPr sz="2400"/>
          </a:p>
        </p:txBody>
      </p:sp>
      <p:sp>
        <p:nvSpPr>
          <p:cNvPr id="462" name="Google Shape;462;p52"/>
          <p:cNvSpPr/>
          <p:nvPr/>
        </p:nvSpPr>
        <p:spPr>
          <a:xfrm flipH="1">
            <a:off x="4540250" y="0"/>
            <a:ext cx="4603750" cy="4793391"/>
          </a:xfrm>
          <a:custGeom>
            <a:rect b="b" l="l" r="r" t="t"/>
            <a:pathLst>
              <a:path extrusionOk="0" h="5840278" w="560922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pic>
        <p:nvPicPr>
          <p:cNvPr id="463" name="Google Shape;463;p52"/>
          <p:cNvPicPr preferRelativeResize="0"/>
          <p:nvPr/>
        </p:nvPicPr>
        <p:blipFill rotWithShape="1">
          <a:blip r:embed="rId3">
            <a:alphaModFix/>
          </a:blip>
          <a:srcRect b="1" l="11183" r="16640" t="0"/>
          <a:stretch/>
        </p:blipFill>
        <p:spPr>
          <a:xfrm>
            <a:off x="4677611" y="1505"/>
            <a:ext cx="4466389" cy="4641275"/>
          </a:xfrm>
          <a:custGeom>
            <a:rect b="b" l="l" r="r" t="t"/>
            <a:pathLst>
              <a:path extrusionOk="0" h="5654940" w="5441859">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7" name="Shape 467"/>
        <p:cNvGrpSpPr/>
        <p:nvPr/>
      </p:nvGrpSpPr>
      <p:grpSpPr>
        <a:xfrm>
          <a:off x="0" y="0"/>
          <a:ext cx="0" cy="0"/>
          <a:chOff x="0" y="0"/>
          <a:chExt cx="0" cy="0"/>
        </a:xfrm>
      </p:grpSpPr>
      <p:sp>
        <p:nvSpPr>
          <p:cNvPr id="468" name="Google Shape;468;p53"/>
          <p:cNvSpPr txBox="1"/>
          <p:nvPr>
            <p:ph type="title"/>
          </p:nvPr>
        </p:nvSpPr>
        <p:spPr>
          <a:xfrm>
            <a:off x="257825" y="1268850"/>
            <a:ext cx="2967300" cy="7314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E36C09"/>
              </a:buClr>
              <a:buSzPts val="3800"/>
              <a:buFont typeface="Calibri"/>
              <a:buNone/>
            </a:pPr>
            <a:r>
              <a:rPr lang="en-US" sz="3200">
                <a:latin typeface="Roboto"/>
                <a:ea typeface="Roboto"/>
                <a:cs typeface="Roboto"/>
                <a:sym typeface="Roboto"/>
              </a:rPr>
              <a:t>Nutrition Clinic</a:t>
            </a:r>
            <a:endParaRPr sz="3200">
              <a:latin typeface="Roboto"/>
              <a:ea typeface="Roboto"/>
              <a:cs typeface="Roboto"/>
              <a:sym typeface="Roboto"/>
            </a:endParaRPr>
          </a:p>
        </p:txBody>
      </p:sp>
      <p:sp>
        <p:nvSpPr>
          <p:cNvPr id="469" name="Google Shape;469;p53"/>
          <p:cNvSpPr txBox="1"/>
          <p:nvPr>
            <p:ph idx="1" type="body"/>
          </p:nvPr>
        </p:nvSpPr>
        <p:spPr>
          <a:xfrm>
            <a:off x="116325" y="2000250"/>
            <a:ext cx="3806100" cy="2915700"/>
          </a:xfrm>
          <a:prstGeom prst="rect">
            <a:avLst/>
          </a:prstGeom>
          <a:noFill/>
          <a:ln>
            <a:noFill/>
          </a:ln>
        </p:spPr>
        <p:txBody>
          <a:bodyPr anchorCtr="0" anchor="t" bIns="45700" lIns="91425" spcFirstLastPara="1" rIns="91425" wrap="square" tIns="45700">
            <a:noAutofit/>
          </a:bodyPr>
          <a:lstStyle/>
          <a:p>
            <a:pPr indent="-353060" lvl="0" marL="342900" rtl="0" algn="l">
              <a:lnSpc>
                <a:spcPct val="100000"/>
              </a:lnSpc>
              <a:spcBef>
                <a:spcPts val="0"/>
              </a:spcBef>
              <a:spcAft>
                <a:spcPts val="0"/>
              </a:spcAft>
              <a:buClr>
                <a:srgbClr val="E36C09"/>
              </a:buClr>
              <a:buSzPts val="2400"/>
              <a:buChar char="•"/>
            </a:pPr>
            <a:r>
              <a:rPr lang="en-US" sz="2400"/>
              <a:t>Runners plate</a:t>
            </a:r>
            <a:endParaRPr sz="2400"/>
          </a:p>
          <a:p>
            <a:pPr indent="-353060" lvl="0" marL="342900" rtl="0" algn="l">
              <a:lnSpc>
                <a:spcPct val="100000"/>
              </a:lnSpc>
              <a:spcBef>
                <a:spcPts val="448"/>
              </a:spcBef>
              <a:spcAft>
                <a:spcPts val="0"/>
              </a:spcAft>
              <a:buClr>
                <a:srgbClr val="E36C09"/>
              </a:buClr>
              <a:buSzPts val="2400"/>
              <a:buChar char="•"/>
            </a:pPr>
            <a:r>
              <a:rPr lang="en-US" sz="2400"/>
              <a:t>Before the long run</a:t>
            </a:r>
            <a:endParaRPr sz="2400"/>
          </a:p>
          <a:p>
            <a:pPr indent="-353060" lvl="0" marL="342900" rtl="0" algn="l">
              <a:lnSpc>
                <a:spcPct val="100000"/>
              </a:lnSpc>
              <a:spcBef>
                <a:spcPts val="448"/>
              </a:spcBef>
              <a:spcAft>
                <a:spcPts val="0"/>
              </a:spcAft>
              <a:buClr>
                <a:srgbClr val="E36C09"/>
              </a:buClr>
              <a:buSzPts val="2400"/>
              <a:buChar char="•"/>
            </a:pPr>
            <a:r>
              <a:rPr lang="en-US" sz="2400"/>
              <a:t>During the run</a:t>
            </a:r>
            <a:endParaRPr sz="2400"/>
          </a:p>
          <a:p>
            <a:pPr indent="-353060" lvl="0" marL="342900" rtl="0" algn="l">
              <a:lnSpc>
                <a:spcPct val="100000"/>
              </a:lnSpc>
              <a:spcBef>
                <a:spcPts val="448"/>
              </a:spcBef>
              <a:spcAft>
                <a:spcPts val="0"/>
              </a:spcAft>
              <a:buClr>
                <a:srgbClr val="E36C09"/>
              </a:buClr>
              <a:buSzPts val="2400"/>
              <a:buChar char="•"/>
            </a:pPr>
            <a:r>
              <a:rPr lang="en-US" sz="2400"/>
              <a:t>Gatorade, Gu Gels,…</a:t>
            </a:r>
            <a:endParaRPr sz="2400"/>
          </a:p>
          <a:p>
            <a:pPr indent="-353060" lvl="0" marL="342900" rtl="0" algn="l">
              <a:lnSpc>
                <a:spcPct val="100000"/>
              </a:lnSpc>
              <a:spcBef>
                <a:spcPts val="448"/>
              </a:spcBef>
              <a:spcAft>
                <a:spcPts val="0"/>
              </a:spcAft>
              <a:buClr>
                <a:srgbClr val="E36C09"/>
              </a:buClr>
              <a:buSzPts val="2400"/>
              <a:buChar char="•"/>
            </a:pPr>
            <a:r>
              <a:rPr lang="en-US" sz="2400"/>
              <a:t>After the run</a:t>
            </a:r>
            <a:endParaRPr sz="2400"/>
          </a:p>
        </p:txBody>
      </p:sp>
      <p:pic>
        <p:nvPicPr>
          <p:cNvPr id="470" name="Google Shape;470;p53"/>
          <p:cNvPicPr preferRelativeResize="0"/>
          <p:nvPr/>
        </p:nvPicPr>
        <p:blipFill>
          <a:blip r:embed="rId3">
            <a:alphaModFix/>
          </a:blip>
          <a:stretch>
            <a:fillRect/>
          </a:stretch>
        </p:blipFill>
        <p:spPr>
          <a:xfrm>
            <a:off x="3666125" y="1472400"/>
            <a:ext cx="5374775" cy="29962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4141"/>
        </a:solidFill>
      </p:bgPr>
    </p:bg>
    <p:spTree>
      <p:nvGrpSpPr>
        <p:cNvPr id="475" name="Shape 475"/>
        <p:cNvGrpSpPr/>
        <p:nvPr/>
      </p:nvGrpSpPr>
      <p:grpSpPr>
        <a:xfrm>
          <a:off x="0" y="0"/>
          <a:ext cx="0" cy="0"/>
          <a:chOff x="0" y="0"/>
          <a:chExt cx="0" cy="0"/>
        </a:xfrm>
      </p:grpSpPr>
      <p:sp>
        <p:nvSpPr>
          <p:cNvPr id="476" name="Google Shape;476;p54"/>
          <p:cNvSpPr txBox="1"/>
          <p:nvPr>
            <p:ph type="title"/>
          </p:nvPr>
        </p:nvSpPr>
        <p:spPr>
          <a:xfrm>
            <a:off x="316400" y="1356850"/>
            <a:ext cx="4887000" cy="994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E36C09"/>
              </a:buClr>
              <a:buSzPts val="3100"/>
              <a:buFont typeface="Calibri"/>
              <a:buNone/>
            </a:pPr>
            <a:r>
              <a:rPr lang="en-US" sz="3200">
                <a:latin typeface="Roboto"/>
                <a:ea typeface="Roboto"/>
                <a:cs typeface="Roboto"/>
                <a:sym typeface="Roboto"/>
              </a:rPr>
              <a:t>Hydration</a:t>
            </a:r>
            <a:r>
              <a:rPr lang="en-US" sz="3200">
                <a:latin typeface="Roboto"/>
                <a:ea typeface="Roboto"/>
                <a:cs typeface="Roboto"/>
                <a:sym typeface="Roboto"/>
              </a:rPr>
              <a:t> Support for  Saturday Group Runs</a:t>
            </a:r>
            <a:endParaRPr sz="3200">
              <a:latin typeface="Roboto"/>
              <a:ea typeface="Roboto"/>
              <a:cs typeface="Roboto"/>
              <a:sym typeface="Roboto"/>
            </a:endParaRPr>
          </a:p>
        </p:txBody>
      </p:sp>
      <p:sp>
        <p:nvSpPr>
          <p:cNvPr id="477" name="Google Shape;477;p54"/>
          <p:cNvSpPr/>
          <p:nvPr/>
        </p:nvSpPr>
        <p:spPr>
          <a:xfrm>
            <a:off x="5288281" y="0"/>
            <a:ext cx="3855718" cy="2984956"/>
          </a:xfrm>
          <a:custGeom>
            <a:rect b="b" l="l" r="r" t="t"/>
            <a:pathLst>
              <a:path extrusionOk="0" h="3612937" w="4666892">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pic>
        <p:nvPicPr>
          <p:cNvPr id="478" name="Google Shape;478;p54"/>
          <p:cNvPicPr preferRelativeResize="0"/>
          <p:nvPr/>
        </p:nvPicPr>
        <p:blipFill rotWithShape="1">
          <a:blip r:embed="rId3">
            <a:alphaModFix/>
          </a:blip>
          <a:srcRect b="-2" l="0" r="2072" t="0"/>
          <a:stretch/>
        </p:blipFill>
        <p:spPr>
          <a:xfrm>
            <a:off x="5424370" y="10"/>
            <a:ext cx="3719630" cy="2848858"/>
          </a:xfrm>
          <a:custGeom>
            <a:rect b="b" l="l" r="r" t="t"/>
            <a:pathLst>
              <a:path extrusionOk="0" h="3448219" w="4502173">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a:noFill/>
          <a:ln>
            <a:noFill/>
          </a:ln>
        </p:spPr>
      </p:pic>
      <p:sp>
        <p:nvSpPr>
          <p:cNvPr id="479" name="Google Shape;479;p54"/>
          <p:cNvSpPr txBox="1"/>
          <p:nvPr>
            <p:ph idx="1" type="body"/>
          </p:nvPr>
        </p:nvSpPr>
        <p:spPr>
          <a:xfrm>
            <a:off x="316400" y="2524400"/>
            <a:ext cx="5362200" cy="2170500"/>
          </a:xfrm>
          <a:prstGeom prst="rect">
            <a:avLst/>
          </a:prstGeom>
          <a:noFill/>
          <a:ln>
            <a:noFill/>
          </a:ln>
        </p:spPr>
        <p:txBody>
          <a:bodyPr anchorCtr="0" anchor="t" bIns="45700" lIns="91425" spcFirstLastPara="1" rIns="91425" wrap="square" tIns="45700">
            <a:noAutofit/>
          </a:bodyPr>
          <a:lstStyle/>
          <a:p>
            <a:pPr indent="-330835" lvl="0" marL="342900" rtl="0" algn="l">
              <a:lnSpc>
                <a:spcPct val="100000"/>
              </a:lnSpc>
              <a:spcBef>
                <a:spcPts val="0"/>
              </a:spcBef>
              <a:spcAft>
                <a:spcPts val="0"/>
              </a:spcAft>
              <a:buClr>
                <a:srgbClr val="E36C09"/>
              </a:buClr>
              <a:buSzPts val="2400"/>
              <a:buChar char="•"/>
            </a:pPr>
            <a:r>
              <a:rPr lang="en-US" sz="2400"/>
              <a:t>Organized </a:t>
            </a:r>
            <a:r>
              <a:rPr lang="en-US" sz="2400"/>
              <a:t>by AID/Asha and TeamAIDAsha alumni volunteers</a:t>
            </a:r>
            <a:endParaRPr sz="2400"/>
          </a:p>
          <a:p>
            <a:pPr indent="-330835" lvl="0" marL="342900" rtl="0" algn="l">
              <a:lnSpc>
                <a:spcPct val="100000"/>
              </a:lnSpc>
              <a:spcBef>
                <a:spcPts val="518"/>
              </a:spcBef>
              <a:spcAft>
                <a:spcPts val="0"/>
              </a:spcAft>
              <a:buClr>
                <a:srgbClr val="E36C09"/>
              </a:buClr>
              <a:buSzPts val="2400"/>
              <a:buChar char="•"/>
            </a:pPr>
            <a:r>
              <a:rPr lang="en-US" sz="2400"/>
              <a:t>Water and/or Gatorade</a:t>
            </a:r>
            <a:endParaRPr sz="2400"/>
          </a:p>
          <a:p>
            <a:pPr indent="-330835" lvl="0" marL="342900" rtl="0" algn="l">
              <a:lnSpc>
                <a:spcPct val="100000"/>
              </a:lnSpc>
              <a:spcBef>
                <a:spcPts val="518"/>
              </a:spcBef>
              <a:spcAft>
                <a:spcPts val="0"/>
              </a:spcAft>
              <a:buClr>
                <a:srgbClr val="E36C09"/>
              </a:buClr>
              <a:buSzPts val="2400"/>
              <a:buChar char="•"/>
            </a:pPr>
            <a:r>
              <a:rPr lang="en-US" sz="2400"/>
              <a:t>Approximately every 3 miles</a:t>
            </a:r>
            <a:endParaRPr sz="2400"/>
          </a:p>
        </p:txBody>
      </p:sp>
      <p:sp>
        <p:nvSpPr>
          <p:cNvPr id="480" name="Google Shape;480;p54"/>
          <p:cNvSpPr/>
          <p:nvPr/>
        </p:nvSpPr>
        <p:spPr>
          <a:xfrm>
            <a:off x="5966460" y="4253842"/>
            <a:ext cx="3177537" cy="2604157"/>
          </a:xfrm>
          <a:custGeom>
            <a:rect b="b" l="l" r="r" t="t"/>
            <a:pathLst>
              <a:path extrusionOk="0" h="2939948" w="3587263">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pic>
        <p:nvPicPr>
          <p:cNvPr descr="http://www.trailrunningclub.com/wp-content/uploads/2012/05/water_gatorade.jpg" id="481" name="Google Shape;481;p54"/>
          <p:cNvPicPr preferRelativeResize="0"/>
          <p:nvPr/>
        </p:nvPicPr>
        <p:blipFill rotWithShape="1">
          <a:blip r:embed="rId4">
            <a:alphaModFix/>
          </a:blip>
          <a:srcRect b="0" l="7510" r="0" t="0"/>
          <a:stretch/>
        </p:blipFill>
        <p:spPr>
          <a:xfrm>
            <a:off x="6111808" y="3789591"/>
            <a:ext cx="3032191" cy="2458809"/>
          </a:xfrm>
          <a:custGeom>
            <a:rect b="b" l="l" r="r" t="t"/>
            <a:pathLst>
              <a:path extrusionOk="0" h="2775859" w="3423175">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9"/>
          <p:cNvSpPr txBox="1"/>
          <p:nvPr>
            <p:ph type="title"/>
          </p:nvPr>
        </p:nvSpPr>
        <p:spPr>
          <a:xfrm>
            <a:off x="289112" y="40649"/>
            <a:ext cx="8616000" cy="10083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00000"/>
              <a:buFont typeface="Calibri"/>
              <a:buNone/>
            </a:pPr>
            <a:r>
              <a:rPr lang="en-US">
                <a:solidFill>
                  <a:srgbClr val="70AD47"/>
                </a:solidFill>
                <a:latin typeface="Roboto"/>
                <a:ea typeface="Roboto"/>
                <a:cs typeface="Roboto"/>
                <a:sym typeface="Roboto"/>
              </a:rPr>
              <a:t>Run with purpose… </a:t>
            </a:r>
            <a:endParaRPr>
              <a:solidFill>
                <a:srgbClr val="70AD47"/>
              </a:solidFill>
              <a:latin typeface="Roboto"/>
              <a:ea typeface="Roboto"/>
              <a:cs typeface="Roboto"/>
              <a:sym typeface="Roboto"/>
            </a:endParaRPr>
          </a:p>
          <a:p>
            <a:pPr indent="0" lvl="0" marL="0" rtl="0" algn="ctr">
              <a:lnSpc>
                <a:spcPct val="100000"/>
              </a:lnSpc>
              <a:spcBef>
                <a:spcPts val="0"/>
              </a:spcBef>
              <a:spcAft>
                <a:spcPts val="0"/>
              </a:spcAft>
              <a:buClr>
                <a:srgbClr val="E36C09"/>
              </a:buClr>
              <a:buSzPct val="100000"/>
              <a:buFont typeface="Calibri"/>
              <a:buNone/>
            </a:pPr>
            <a:r>
              <a:rPr lang="en-US">
                <a:solidFill>
                  <a:srgbClr val="70AD47"/>
                </a:solidFill>
                <a:latin typeface="Roboto"/>
                <a:ea typeface="Roboto"/>
                <a:cs typeface="Roboto"/>
                <a:sym typeface="Roboto"/>
              </a:rPr>
              <a:t>make deep impact</a:t>
            </a:r>
            <a:endParaRPr>
              <a:solidFill>
                <a:srgbClr val="70AD47"/>
              </a:solidFill>
              <a:latin typeface="Roboto"/>
              <a:ea typeface="Roboto"/>
              <a:cs typeface="Roboto"/>
              <a:sym typeface="Roboto"/>
            </a:endParaRPr>
          </a:p>
        </p:txBody>
      </p:sp>
      <p:sp>
        <p:nvSpPr>
          <p:cNvPr id="128" name="Google Shape;128;p19"/>
          <p:cNvSpPr txBox="1"/>
          <p:nvPr/>
        </p:nvSpPr>
        <p:spPr>
          <a:xfrm>
            <a:off x="-33609" y="3854969"/>
            <a:ext cx="4650600" cy="8082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US" sz="2400">
                <a:solidFill>
                  <a:srgbClr val="E36C09"/>
                </a:solidFill>
                <a:latin typeface="Calibri"/>
                <a:ea typeface="Calibri"/>
                <a:cs typeface="Calibri"/>
                <a:sym typeface="Calibri"/>
              </a:rPr>
              <a:t>Train for a Half or Full Marathon</a:t>
            </a:r>
            <a:endParaRPr b="1" sz="2400">
              <a:solidFill>
                <a:srgbClr val="E36C09"/>
              </a:solidFill>
              <a:latin typeface="Calibri"/>
              <a:ea typeface="Calibri"/>
              <a:cs typeface="Calibri"/>
              <a:sym typeface="Calibri"/>
            </a:endParaRPr>
          </a:p>
          <a:p>
            <a:pPr indent="0" lvl="0" marL="0" rtl="0" algn="ctr">
              <a:lnSpc>
                <a:spcPct val="90000"/>
              </a:lnSpc>
              <a:spcBef>
                <a:spcPts val="0"/>
              </a:spcBef>
              <a:spcAft>
                <a:spcPts val="0"/>
              </a:spcAft>
              <a:buNone/>
            </a:pPr>
            <a:r>
              <a:rPr b="1" lang="en-US" sz="2100">
                <a:solidFill>
                  <a:srgbClr val="E36C09"/>
                </a:solidFill>
                <a:latin typeface="Calibri"/>
                <a:ea typeface="Calibri"/>
                <a:cs typeface="Calibri"/>
                <a:sym typeface="Calibri"/>
              </a:rPr>
              <a:t>Reach the finish line in 6 months </a:t>
            </a:r>
            <a:endParaRPr b="1" sz="2100">
              <a:solidFill>
                <a:srgbClr val="E36C09"/>
              </a:solidFill>
            </a:endParaRPr>
          </a:p>
        </p:txBody>
      </p:sp>
      <p:sp>
        <p:nvSpPr>
          <p:cNvPr id="129" name="Google Shape;129;p19"/>
          <p:cNvSpPr txBox="1"/>
          <p:nvPr/>
        </p:nvSpPr>
        <p:spPr>
          <a:xfrm>
            <a:off x="4538388" y="3877394"/>
            <a:ext cx="4471200" cy="7941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None/>
            </a:pPr>
            <a:r>
              <a:rPr b="1" lang="en-US" sz="2400">
                <a:solidFill>
                  <a:srgbClr val="E36C09"/>
                </a:solidFill>
                <a:latin typeface="Calibri"/>
                <a:ea typeface="Calibri"/>
                <a:cs typeface="Calibri"/>
                <a:sym typeface="Calibri"/>
              </a:rPr>
              <a:t>All Fitness Levels Welcome</a:t>
            </a:r>
            <a:endParaRPr b="1" sz="2400">
              <a:solidFill>
                <a:srgbClr val="E36C09"/>
              </a:solidFill>
              <a:latin typeface="Calibri"/>
              <a:ea typeface="Calibri"/>
              <a:cs typeface="Calibri"/>
              <a:sym typeface="Calibri"/>
            </a:endParaRPr>
          </a:p>
          <a:p>
            <a:pPr indent="0" lvl="0" marL="0" marR="0" rtl="0" algn="ctr">
              <a:lnSpc>
                <a:spcPct val="90000"/>
              </a:lnSpc>
              <a:spcBef>
                <a:spcPts val="0"/>
              </a:spcBef>
              <a:spcAft>
                <a:spcPts val="0"/>
              </a:spcAft>
              <a:buNone/>
            </a:pPr>
            <a:r>
              <a:rPr b="1" lang="en-US" sz="2000">
                <a:solidFill>
                  <a:srgbClr val="E36C09"/>
                </a:solidFill>
                <a:latin typeface="Calibri"/>
                <a:ea typeface="Calibri"/>
                <a:cs typeface="Calibri"/>
                <a:sym typeface="Calibri"/>
              </a:rPr>
              <a:t>Structured program to support you</a:t>
            </a:r>
            <a:endParaRPr b="1" sz="2000">
              <a:solidFill>
                <a:srgbClr val="E36C09"/>
              </a:solidFill>
              <a:latin typeface="Calibri"/>
              <a:ea typeface="Calibri"/>
              <a:cs typeface="Calibri"/>
              <a:sym typeface="Calibri"/>
            </a:endParaRPr>
          </a:p>
        </p:txBody>
      </p:sp>
      <p:pic>
        <p:nvPicPr>
          <p:cNvPr id="130" name="Google Shape;130;p19"/>
          <p:cNvPicPr preferRelativeResize="0"/>
          <p:nvPr/>
        </p:nvPicPr>
        <p:blipFill>
          <a:blip r:embed="rId3">
            <a:alphaModFix/>
          </a:blip>
          <a:stretch>
            <a:fillRect/>
          </a:stretch>
        </p:blipFill>
        <p:spPr>
          <a:xfrm>
            <a:off x="6238350" y="1338443"/>
            <a:ext cx="2834949" cy="2260700"/>
          </a:xfrm>
          <a:prstGeom prst="rect">
            <a:avLst/>
          </a:prstGeom>
          <a:noFill/>
          <a:ln cap="flat" cmpd="sng" w="9525">
            <a:solidFill>
              <a:srgbClr val="70AD47"/>
            </a:solidFill>
            <a:prstDash val="solid"/>
            <a:round/>
            <a:headEnd len="sm" w="sm" type="none"/>
            <a:tailEnd len="sm" w="sm" type="none"/>
          </a:ln>
        </p:spPr>
      </p:pic>
      <p:pic>
        <p:nvPicPr>
          <p:cNvPr id="131" name="Google Shape;131;p19"/>
          <p:cNvPicPr preferRelativeResize="0"/>
          <p:nvPr/>
        </p:nvPicPr>
        <p:blipFill>
          <a:blip r:embed="rId4">
            <a:alphaModFix/>
          </a:blip>
          <a:stretch>
            <a:fillRect/>
          </a:stretch>
        </p:blipFill>
        <p:spPr>
          <a:xfrm>
            <a:off x="174187" y="1379175"/>
            <a:ext cx="3228224" cy="2260700"/>
          </a:xfrm>
          <a:prstGeom prst="rect">
            <a:avLst/>
          </a:prstGeom>
          <a:noFill/>
          <a:ln cap="flat" cmpd="sng" w="9525">
            <a:solidFill>
              <a:schemeClr val="accent5"/>
            </a:solidFill>
            <a:prstDash val="solid"/>
            <a:round/>
            <a:headEnd len="sm" w="sm" type="none"/>
            <a:tailEnd len="sm" w="sm" type="none"/>
          </a:ln>
        </p:spPr>
      </p:pic>
      <p:pic>
        <p:nvPicPr>
          <p:cNvPr id="132" name="Google Shape;132;p19"/>
          <p:cNvPicPr preferRelativeResize="0"/>
          <p:nvPr/>
        </p:nvPicPr>
        <p:blipFill>
          <a:blip r:embed="rId5">
            <a:alphaModFix/>
          </a:blip>
          <a:stretch>
            <a:fillRect/>
          </a:stretch>
        </p:blipFill>
        <p:spPr>
          <a:xfrm>
            <a:off x="3489275" y="1349979"/>
            <a:ext cx="2662199" cy="2282425"/>
          </a:xfrm>
          <a:prstGeom prst="rect">
            <a:avLst/>
          </a:prstGeom>
          <a:noFill/>
          <a:ln cap="flat" cmpd="sng" w="9525">
            <a:solidFill>
              <a:schemeClr val="accent2"/>
            </a:solidFill>
            <a:prstDash val="solid"/>
            <a:round/>
            <a:headEnd len="sm" w="sm" type="none"/>
            <a:tailEnd len="sm" w="sm" type="none"/>
          </a:ln>
        </p:spPr>
      </p:pic>
      <p:sp>
        <p:nvSpPr>
          <p:cNvPr id="133" name="Google Shape;133;p19"/>
          <p:cNvSpPr txBox="1"/>
          <p:nvPr/>
        </p:nvSpPr>
        <p:spPr>
          <a:xfrm>
            <a:off x="948800" y="4997825"/>
            <a:ext cx="7197900" cy="1169700"/>
          </a:xfrm>
          <a:prstGeom prst="rect">
            <a:avLst/>
          </a:prstGeom>
          <a:solidFill>
            <a:srgbClr val="0C0C0C">
              <a:alpha val="20000"/>
            </a:srgbClr>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US" sz="3200">
                <a:solidFill>
                  <a:srgbClr val="FFFFFF"/>
                </a:solidFill>
                <a:latin typeface="Calibri"/>
                <a:ea typeface="Calibri"/>
                <a:cs typeface="Calibri"/>
                <a:sym typeface="Calibri"/>
              </a:rPr>
              <a:t>All f</a:t>
            </a:r>
            <a:r>
              <a:rPr b="1" lang="en-US" sz="3200">
                <a:solidFill>
                  <a:srgbClr val="FFFFFF"/>
                </a:solidFill>
                <a:latin typeface="Calibri"/>
                <a:ea typeface="Calibri"/>
                <a:cs typeface="Calibri"/>
                <a:sym typeface="Calibri"/>
              </a:rPr>
              <a:t>unds raised by you go towards </a:t>
            </a:r>
            <a:endParaRPr b="1" sz="3200">
              <a:solidFill>
                <a:srgbClr val="FFFFFF"/>
              </a:solidFill>
              <a:latin typeface="Calibri"/>
              <a:ea typeface="Calibri"/>
              <a:cs typeface="Calibri"/>
              <a:sym typeface="Calibri"/>
            </a:endParaRPr>
          </a:p>
          <a:p>
            <a:pPr indent="0" lvl="0" marL="0" rtl="0" algn="ctr">
              <a:spcBef>
                <a:spcPts val="0"/>
              </a:spcBef>
              <a:spcAft>
                <a:spcPts val="0"/>
              </a:spcAft>
              <a:buNone/>
            </a:pPr>
            <a:r>
              <a:rPr b="1" lang="en-US" sz="3200">
                <a:solidFill>
                  <a:srgbClr val="FFFFFF"/>
                </a:solidFill>
                <a:latin typeface="Calibri"/>
                <a:ea typeface="Calibri"/>
                <a:cs typeface="Calibri"/>
                <a:sym typeface="Calibri"/>
              </a:rPr>
              <a:t>supporting</a:t>
            </a:r>
            <a:r>
              <a:rPr b="1" lang="en-US" sz="3200">
                <a:solidFill>
                  <a:srgbClr val="FFFFFF"/>
                </a:solidFill>
                <a:uFill>
                  <a:noFill/>
                </a:uFill>
                <a:latin typeface="Calibri"/>
                <a:ea typeface="Calibri"/>
                <a:cs typeface="Calibri"/>
                <a:sym typeface="Calibri"/>
                <a:hlinkClick r:id="rId6">
                  <a:extLst>
                    <a:ext uri="{A12FA001-AC4F-418D-AE19-62706E023703}">
                      <ahyp:hlinkClr val="tx"/>
                    </a:ext>
                  </a:extLst>
                </a:hlinkClick>
              </a:rPr>
              <a:t> AID &amp; Asha</a:t>
            </a:r>
            <a:r>
              <a:rPr b="1" lang="en-US" sz="3200">
                <a:solidFill>
                  <a:srgbClr val="FFFFFF"/>
                </a:solidFill>
                <a:latin typeface="Calibri"/>
                <a:ea typeface="Calibri"/>
                <a:cs typeface="Calibri"/>
                <a:sym typeface="Calibri"/>
              </a:rPr>
              <a:t> projects in India</a:t>
            </a:r>
            <a:endParaRPr sz="3200">
              <a:solidFill>
                <a:srgbClr val="FFFFFF"/>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4141"/>
        </a:solidFill>
      </p:bgPr>
    </p:bg>
    <p:spTree>
      <p:nvGrpSpPr>
        <p:cNvPr id="486" name="Shape 486"/>
        <p:cNvGrpSpPr/>
        <p:nvPr/>
      </p:nvGrpSpPr>
      <p:grpSpPr>
        <a:xfrm>
          <a:off x="0" y="0"/>
          <a:ext cx="0" cy="0"/>
          <a:chOff x="0" y="0"/>
          <a:chExt cx="0" cy="0"/>
        </a:xfrm>
      </p:grpSpPr>
      <p:sp>
        <p:nvSpPr>
          <p:cNvPr id="487" name="Google Shape;487;p55"/>
          <p:cNvSpPr txBox="1"/>
          <p:nvPr>
            <p:ph type="title"/>
          </p:nvPr>
        </p:nvSpPr>
        <p:spPr>
          <a:xfrm>
            <a:off x="441048" y="743514"/>
            <a:ext cx="47904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E36C09"/>
              </a:buClr>
              <a:buSzPts val="4400"/>
              <a:buFont typeface="Calibri"/>
              <a:buNone/>
            </a:pPr>
            <a:r>
              <a:rPr lang="en-US" sz="3200">
                <a:latin typeface="Roboto"/>
                <a:ea typeface="Roboto"/>
                <a:cs typeface="Roboto"/>
                <a:sym typeface="Roboto"/>
              </a:rPr>
              <a:t>TAA </a:t>
            </a:r>
            <a:r>
              <a:rPr lang="en-US" sz="3200">
                <a:latin typeface="Roboto"/>
                <a:ea typeface="Roboto"/>
                <a:cs typeface="Roboto"/>
                <a:sym typeface="Roboto"/>
              </a:rPr>
              <a:t>Strava Club</a:t>
            </a:r>
            <a:endParaRPr sz="3200">
              <a:latin typeface="Roboto"/>
              <a:ea typeface="Roboto"/>
              <a:cs typeface="Roboto"/>
              <a:sym typeface="Roboto"/>
            </a:endParaRPr>
          </a:p>
        </p:txBody>
      </p:sp>
      <p:sp>
        <p:nvSpPr>
          <p:cNvPr id="488" name="Google Shape;488;p55"/>
          <p:cNvSpPr txBox="1"/>
          <p:nvPr>
            <p:ph idx="1" type="body"/>
          </p:nvPr>
        </p:nvSpPr>
        <p:spPr>
          <a:xfrm>
            <a:off x="272000" y="1838100"/>
            <a:ext cx="5128500" cy="31818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E36C09"/>
              </a:buClr>
              <a:buSzPts val="2400"/>
              <a:buChar char="•"/>
            </a:pPr>
            <a:r>
              <a:rPr lang="en-US" sz="2400"/>
              <a:t>Strava – free mobile app to track personal training</a:t>
            </a:r>
            <a:endParaRPr sz="2400"/>
          </a:p>
          <a:p>
            <a:pPr indent="-342900" lvl="0" marL="342900" rtl="0" algn="l">
              <a:lnSpc>
                <a:spcPct val="100000"/>
              </a:lnSpc>
              <a:spcBef>
                <a:spcPts val="480"/>
              </a:spcBef>
              <a:spcAft>
                <a:spcPts val="0"/>
              </a:spcAft>
              <a:buClr>
                <a:srgbClr val="E36C09"/>
              </a:buClr>
              <a:buSzPts val="2400"/>
              <a:buChar char="•"/>
            </a:pPr>
            <a:r>
              <a:rPr lang="en-US" sz="2400"/>
              <a:t>Private Strava club - Stay motivated by fellow runners</a:t>
            </a:r>
            <a:endParaRPr sz="2400"/>
          </a:p>
          <a:p>
            <a:pPr indent="-342900" lvl="0" marL="342900" rtl="0" algn="l">
              <a:lnSpc>
                <a:spcPct val="100000"/>
              </a:lnSpc>
              <a:spcBef>
                <a:spcPts val="480"/>
              </a:spcBef>
              <a:spcAft>
                <a:spcPts val="0"/>
              </a:spcAft>
              <a:buClr>
                <a:srgbClr val="E36C09"/>
              </a:buClr>
              <a:buSzPts val="2400"/>
              <a:buChar char="•"/>
            </a:pPr>
            <a:r>
              <a:rPr lang="en-US" sz="2400"/>
              <a:t>Get personalized advice from coaching assistants</a:t>
            </a:r>
            <a:endParaRPr sz="2400"/>
          </a:p>
        </p:txBody>
      </p:sp>
      <p:sp>
        <p:nvSpPr>
          <p:cNvPr id="489" name="Google Shape;489;p55"/>
          <p:cNvSpPr/>
          <p:nvPr/>
        </p:nvSpPr>
        <p:spPr>
          <a:xfrm>
            <a:off x="5650991" y="20963"/>
            <a:ext cx="3493009" cy="6816065"/>
          </a:xfrm>
          <a:prstGeom prst="rect">
            <a:avLst/>
          </a:prstGeom>
          <a:solidFill>
            <a:srgbClr val="0C0C0C">
              <a:alpha val="2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screenshot of a cell phone&#10;&#10;Description automatically generated" id="490" name="Google Shape;490;p55"/>
          <p:cNvPicPr preferRelativeResize="0"/>
          <p:nvPr/>
        </p:nvPicPr>
        <p:blipFill rotWithShape="1">
          <a:blip r:embed="rId3">
            <a:alphaModFix/>
          </a:blip>
          <a:srcRect b="0" l="0" r="0" t="0"/>
          <a:stretch/>
        </p:blipFill>
        <p:spPr>
          <a:xfrm>
            <a:off x="5905411" y="743528"/>
            <a:ext cx="2997290" cy="1978211"/>
          </a:xfrm>
          <a:prstGeom prst="rect">
            <a:avLst/>
          </a:prstGeom>
          <a:noFill/>
          <a:ln>
            <a:noFill/>
          </a:ln>
        </p:spPr>
      </p:pic>
      <p:cxnSp>
        <p:nvCxnSpPr>
          <p:cNvPr id="491" name="Google Shape;491;p55"/>
          <p:cNvCxnSpPr/>
          <p:nvPr/>
        </p:nvCxnSpPr>
        <p:spPr>
          <a:xfrm>
            <a:off x="6805010" y="3429000"/>
            <a:ext cx="1198092" cy="0"/>
          </a:xfrm>
          <a:prstGeom prst="straightConnector1">
            <a:avLst/>
          </a:prstGeom>
          <a:noFill/>
          <a:ln cap="flat" cmpd="sng" w="50800">
            <a:solidFill>
              <a:srgbClr val="595959"/>
            </a:solidFill>
            <a:prstDash val="solid"/>
            <a:round/>
            <a:headEnd len="sm" w="sm" type="none"/>
            <a:tailEnd len="sm" w="sm" type="none"/>
          </a:ln>
        </p:spPr>
      </p:cxnSp>
      <p:pic>
        <p:nvPicPr>
          <p:cNvPr id="492" name="Google Shape;492;p55"/>
          <p:cNvPicPr preferRelativeResize="0"/>
          <p:nvPr/>
        </p:nvPicPr>
        <p:blipFill rotWithShape="1">
          <a:blip r:embed="rId4">
            <a:alphaModFix/>
          </a:blip>
          <a:srcRect b="0" l="0" r="0" t="0"/>
          <a:stretch/>
        </p:blipFill>
        <p:spPr>
          <a:xfrm>
            <a:off x="5905411" y="3759382"/>
            <a:ext cx="2997290" cy="241281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4141"/>
        </a:solidFill>
      </p:bgPr>
    </p:bg>
    <p:spTree>
      <p:nvGrpSpPr>
        <p:cNvPr id="496" name="Shape 496"/>
        <p:cNvGrpSpPr/>
        <p:nvPr/>
      </p:nvGrpSpPr>
      <p:grpSpPr>
        <a:xfrm>
          <a:off x="0" y="0"/>
          <a:ext cx="0" cy="0"/>
          <a:chOff x="0" y="0"/>
          <a:chExt cx="0" cy="0"/>
        </a:xfrm>
      </p:grpSpPr>
      <p:sp>
        <p:nvSpPr>
          <p:cNvPr id="497" name="Google Shape;497;p56"/>
          <p:cNvSpPr txBox="1"/>
          <p:nvPr>
            <p:ph type="title"/>
          </p:nvPr>
        </p:nvSpPr>
        <p:spPr>
          <a:xfrm>
            <a:off x="427451" y="1451075"/>
            <a:ext cx="3983400" cy="9942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E36C09"/>
              </a:buClr>
              <a:buSzPts val="4889"/>
              <a:buFont typeface="Calibri"/>
              <a:buNone/>
            </a:pPr>
            <a:r>
              <a:rPr lang="en-US" sz="3200">
                <a:latin typeface="Roboto"/>
                <a:ea typeface="Roboto"/>
                <a:cs typeface="Roboto"/>
                <a:sym typeface="Roboto"/>
              </a:rPr>
              <a:t>Socials</a:t>
            </a:r>
            <a:endParaRPr sz="3200">
              <a:latin typeface="Roboto"/>
              <a:ea typeface="Roboto"/>
              <a:cs typeface="Roboto"/>
              <a:sym typeface="Roboto"/>
            </a:endParaRPr>
          </a:p>
        </p:txBody>
      </p:sp>
      <p:sp>
        <p:nvSpPr>
          <p:cNvPr id="498" name="Google Shape;498;p56"/>
          <p:cNvSpPr/>
          <p:nvPr/>
        </p:nvSpPr>
        <p:spPr>
          <a:xfrm>
            <a:off x="4259903" y="0"/>
            <a:ext cx="3734701" cy="2095500"/>
          </a:xfrm>
          <a:custGeom>
            <a:rect b="b" l="l" r="r" t="t"/>
            <a:pathLst>
              <a:path extrusionOk="0" h="2513993" w="4480560">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pic>
        <p:nvPicPr>
          <p:cNvPr id="499" name="Google Shape;499;p56"/>
          <p:cNvPicPr preferRelativeResize="0"/>
          <p:nvPr/>
        </p:nvPicPr>
        <p:blipFill rotWithShape="1">
          <a:blip r:embed="rId3">
            <a:alphaModFix/>
          </a:blip>
          <a:srcRect b="7485" l="0" r="2" t="8049"/>
          <a:stretch/>
        </p:blipFill>
        <p:spPr>
          <a:xfrm>
            <a:off x="4410845" y="10"/>
            <a:ext cx="3456021" cy="1955876"/>
          </a:xfrm>
          <a:custGeom>
            <a:rect b="b" l="l" r="r" t="t"/>
            <a:pathLst>
              <a:path extrusionOk="0" h="2349401" w="4151376">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a:noFill/>
          <a:ln>
            <a:noFill/>
          </a:ln>
        </p:spPr>
      </p:pic>
      <p:sp>
        <p:nvSpPr>
          <p:cNvPr id="500" name="Google Shape;500;p56"/>
          <p:cNvSpPr txBox="1"/>
          <p:nvPr>
            <p:ph idx="1" type="body"/>
          </p:nvPr>
        </p:nvSpPr>
        <p:spPr>
          <a:xfrm>
            <a:off x="171998" y="2396100"/>
            <a:ext cx="5913000" cy="2386200"/>
          </a:xfrm>
          <a:prstGeom prst="rect">
            <a:avLst/>
          </a:prstGeom>
          <a:noFill/>
          <a:ln>
            <a:noFill/>
          </a:ln>
        </p:spPr>
        <p:txBody>
          <a:bodyPr anchorCtr="0" anchor="t" bIns="45700" lIns="91425" spcFirstLastPara="1" rIns="91425" wrap="square" tIns="45700">
            <a:normAutofit lnSpcReduction="20000"/>
          </a:bodyPr>
          <a:lstStyle/>
          <a:p>
            <a:pPr indent="-406400" lvl="0" marL="457200" rtl="0" algn="l">
              <a:spcBef>
                <a:spcPts val="560"/>
              </a:spcBef>
              <a:spcAft>
                <a:spcPts val="0"/>
              </a:spcAft>
              <a:buSzPts val="2800"/>
              <a:buChar char="•"/>
            </a:pPr>
            <a:r>
              <a:rPr lang="en-US" sz="2800"/>
              <a:t>Outdoor &amp; indoor fun gatherings</a:t>
            </a:r>
            <a:endParaRPr/>
          </a:p>
          <a:p>
            <a:pPr indent="-406400" lvl="0" marL="457200" rtl="0" algn="l">
              <a:spcBef>
                <a:spcPts val="0"/>
              </a:spcBef>
              <a:spcAft>
                <a:spcPts val="0"/>
              </a:spcAft>
              <a:buSzPts val="2800"/>
              <a:buChar char="•"/>
            </a:pPr>
            <a:r>
              <a:rPr lang="en-US" sz="2800"/>
              <a:t>Runners, volunteers, alumni</a:t>
            </a:r>
            <a:endParaRPr/>
          </a:p>
          <a:p>
            <a:pPr indent="-406400" lvl="0" marL="457200" rtl="0" algn="l">
              <a:spcBef>
                <a:spcPts val="0"/>
              </a:spcBef>
              <a:spcAft>
                <a:spcPts val="0"/>
              </a:spcAft>
              <a:buSzPts val="2800"/>
              <a:buChar char="•"/>
            </a:pPr>
            <a:r>
              <a:rPr lang="en-US" sz="2800"/>
              <a:t>Bring your friends / family</a:t>
            </a:r>
            <a:endParaRPr sz="2800"/>
          </a:p>
          <a:p>
            <a:pPr indent="-406400" lvl="0" marL="457200" rtl="0" algn="l">
              <a:spcBef>
                <a:spcPts val="0"/>
              </a:spcBef>
              <a:spcAft>
                <a:spcPts val="0"/>
              </a:spcAft>
              <a:buSzPts val="2800"/>
              <a:buChar char="•"/>
            </a:pPr>
            <a:r>
              <a:rPr lang="en-US" sz="2800"/>
              <a:t>Organize one yourself</a:t>
            </a:r>
            <a:endParaRPr sz="2800"/>
          </a:p>
          <a:p>
            <a:pPr indent="0" lvl="0" marL="457200" rtl="0" algn="l">
              <a:spcBef>
                <a:spcPts val="560"/>
              </a:spcBef>
              <a:spcAft>
                <a:spcPts val="0"/>
              </a:spcAft>
              <a:buNone/>
            </a:pPr>
            <a:r>
              <a:t/>
            </a:r>
            <a:endParaRPr sz="2800"/>
          </a:p>
          <a:p>
            <a:pPr indent="0" lvl="0" marL="0" rtl="0" algn="l">
              <a:spcBef>
                <a:spcPts val="560"/>
              </a:spcBef>
              <a:spcAft>
                <a:spcPts val="0"/>
              </a:spcAft>
              <a:buNone/>
            </a:pPr>
            <a:r>
              <a:rPr b="1" lang="en-US" sz="2800"/>
              <a:t>Make friends </a:t>
            </a:r>
            <a:r>
              <a:rPr b="1" lang="en-US" sz="2800"/>
              <a:t>for life!</a:t>
            </a:r>
            <a:endParaRPr b="1" sz="2800"/>
          </a:p>
        </p:txBody>
      </p:sp>
      <p:sp>
        <p:nvSpPr>
          <p:cNvPr id="501" name="Google Shape;501;p56"/>
          <p:cNvSpPr/>
          <p:nvPr/>
        </p:nvSpPr>
        <p:spPr>
          <a:xfrm>
            <a:off x="4785747" y="3394363"/>
            <a:ext cx="4367802" cy="3472280"/>
          </a:xfrm>
          <a:custGeom>
            <a:rect b="b" l="l" r="r" t="t"/>
            <a:pathLst>
              <a:path extrusionOk="0" h="3948522" w="4966870">
                <a:moveTo>
                  <a:pt x="2748962" y="0"/>
                </a:moveTo>
                <a:cubicBezTo>
                  <a:pt x="3602955" y="0"/>
                  <a:pt x="4365995" y="389418"/>
                  <a:pt x="4870195" y="1000367"/>
                </a:cubicBezTo>
                <a:lnTo>
                  <a:pt x="4966870" y="1129649"/>
                </a:lnTo>
                <a:lnTo>
                  <a:pt x="4966870" y="3948522"/>
                </a:lnTo>
                <a:lnTo>
                  <a:pt x="278430" y="3948522"/>
                </a:lnTo>
                <a:lnTo>
                  <a:pt x="216027" y="3818982"/>
                </a:lnTo>
                <a:cubicBezTo>
                  <a:pt x="76922" y="3490101"/>
                  <a:pt x="0" y="3128515"/>
                  <a:pt x="0" y="2748962"/>
                </a:cubicBezTo>
                <a:cubicBezTo>
                  <a:pt x="0" y="1230752"/>
                  <a:pt x="1230752" y="0"/>
                  <a:pt x="2748962" y="0"/>
                </a:cubicBezTo>
                <a:close/>
              </a:path>
            </a:pathLst>
          </a:custGeom>
          <a:solidFill>
            <a:srgbClr val="FFFFFF">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pic>
        <p:nvPicPr>
          <p:cNvPr id="502" name="Google Shape;502;p56"/>
          <p:cNvPicPr preferRelativeResize="0"/>
          <p:nvPr/>
        </p:nvPicPr>
        <p:blipFill rotWithShape="1">
          <a:blip r:embed="rId4">
            <a:alphaModFix/>
          </a:blip>
          <a:srcRect b="-3" l="0" r="4807" t="0"/>
          <a:stretch/>
        </p:blipFill>
        <p:spPr>
          <a:xfrm>
            <a:off x="4931533" y="2921906"/>
            <a:ext cx="4222015" cy="3326494"/>
          </a:xfrm>
          <a:custGeom>
            <a:rect b="b" l="l" r="r" t="t"/>
            <a:pathLst>
              <a:path extrusionOk="0" h="3782741" w="4801088">
                <a:moveTo>
                  <a:pt x="2583180" y="0"/>
                </a:moveTo>
                <a:cubicBezTo>
                  <a:pt x="3474837" y="0"/>
                  <a:pt x="4260977" y="451769"/>
                  <a:pt x="4725194" y="1138900"/>
                </a:cubicBezTo>
                <a:lnTo>
                  <a:pt x="4801088" y="1263826"/>
                </a:lnTo>
                <a:lnTo>
                  <a:pt x="4801088" y="3782741"/>
                </a:lnTo>
                <a:lnTo>
                  <a:pt x="296488" y="3782741"/>
                </a:lnTo>
                <a:lnTo>
                  <a:pt x="202999" y="3588671"/>
                </a:lnTo>
                <a:cubicBezTo>
                  <a:pt x="72283" y="3279623"/>
                  <a:pt x="0" y="2939843"/>
                  <a:pt x="0" y="2583180"/>
                </a:cubicBezTo>
                <a:cubicBezTo>
                  <a:pt x="0" y="1156529"/>
                  <a:pt x="1156529" y="0"/>
                  <a:pt x="2583180" y="0"/>
                </a:cubicBezTo>
                <a:close/>
              </a:path>
            </a:pathLst>
          </a:cu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57"/>
          <p:cNvSpPr txBox="1"/>
          <p:nvPr>
            <p:ph type="title"/>
          </p:nvPr>
        </p:nvSpPr>
        <p:spPr>
          <a:xfrm>
            <a:off x="631550" y="2057400"/>
            <a:ext cx="2913600" cy="17526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E36C09"/>
              </a:buClr>
              <a:buSzPts val="4400"/>
              <a:buFont typeface="Calibri"/>
              <a:buNone/>
            </a:pPr>
            <a:r>
              <a:rPr lang="en-US">
                <a:latin typeface="Roboto"/>
                <a:ea typeface="Roboto"/>
                <a:cs typeface="Roboto"/>
                <a:sym typeface="Roboto"/>
              </a:rPr>
              <a:t>Coach</a:t>
            </a:r>
            <a:br>
              <a:rPr lang="en-US">
                <a:latin typeface="Roboto"/>
                <a:ea typeface="Roboto"/>
                <a:cs typeface="Roboto"/>
                <a:sym typeface="Roboto"/>
              </a:rPr>
            </a:br>
            <a:r>
              <a:rPr lang="en-US">
                <a:latin typeface="Roboto"/>
                <a:ea typeface="Roboto"/>
                <a:cs typeface="Roboto"/>
                <a:sym typeface="Roboto"/>
              </a:rPr>
              <a:t>Q&amp;A</a:t>
            </a:r>
            <a:endParaRPr>
              <a:latin typeface="Roboto"/>
              <a:ea typeface="Roboto"/>
              <a:cs typeface="Roboto"/>
              <a:sym typeface="Roboto"/>
            </a:endParaRPr>
          </a:p>
        </p:txBody>
      </p:sp>
      <p:sp>
        <p:nvSpPr>
          <p:cNvPr id="508" name="Google Shape;508;p57"/>
          <p:cNvSpPr txBox="1"/>
          <p:nvPr>
            <p:ph idx="1" type="body"/>
          </p:nvPr>
        </p:nvSpPr>
        <p:spPr>
          <a:xfrm>
            <a:off x="399075" y="4917475"/>
            <a:ext cx="8229600" cy="1752600"/>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rgbClr val="E36C09"/>
              </a:buClr>
              <a:buSzPts val="3200"/>
              <a:buNone/>
            </a:pPr>
            <a:r>
              <a:rPr lang="en-US"/>
              <a:t>Jonathan Wyner</a:t>
            </a:r>
            <a:endParaRPr/>
          </a:p>
          <a:p>
            <a:pPr indent="0" lvl="0" marL="0" rtl="0" algn="ctr">
              <a:lnSpc>
                <a:spcPct val="100000"/>
              </a:lnSpc>
              <a:spcBef>
                <a:spcPts val="640"/>
              </a:spcBef>
              <a:spcAft>
                <a:spcPts val="0"/>
              </a:spcAft>
              <a:buClr>
                <a:srgbClr val="E36C09"/>
              </a:buClr>
              <a:buSzPts val="3200"/>
              <a:buNone/>
            </a:pPr>
            <a:r>
              <a:rPr lang="en-US"/>
              <a:t>jonathan@m-works.com</a:t>
            </a:r>
            <a:endParaRPr/>
          </a:p>
        </p:txBody>
      </p:sp>
      <p:pic>
        <p:nvPicPr>
          <p:cNvPr id="509" name="Google Shape;509;p57"/>
          <p:cNvPicPr preferRelativeResize="0"/>
          <p:nvPr/>
        </p:nvPicPr>
        <p:blipFill rotWithShape="1">
          <a:blip r:embed="rId3">
            <a:alphaModFix/>
          </a:blip>
          <a:srcRect b="0" l="0" r="0" t="0"/>
          <a:stretch/>
        </p:blipFill>
        <p:spPr>
          <a:xfrm>
            <a:off x="3901524" y="1023400"/>
            <a:ext cx="4727153" cy="354537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58"/>
          <p:cNvSpPr txBox="1"/>
          <p:nvPr>
            <p:ph type="title"/>
          </p:nvPr>
        </p:nvSpPr>
        <p:spPr>
          <a:xfrm>
            <a:off x="457200" y="609600"/>
            <a:ext cx="8229600" cy="495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E36C09"/>
              </a:buClr>
              <a:buSzPts val="4400"/>
              <a:buFont typeface="Calibri"/>
              <a:buNone/>
            </a:pPr>
            <a:r>
              <a:rPr lang="en-US">
                <a:latin typeface="Roboto"/>
                <a:ea typeface="Roboto"/>
                <a:cs typeface="Roboto"/>
                <a:sym typeface="Roboto"/>
              </a:rPr>
              <a:t>Alum Runners Panel: </a:t>
            </a:r>
            <a:endParaRPr>
              <a:latin typeface="Roboto"/>
              <a:ea typeface="Roboto"/>
              <a:cs typeface="Roboto"/>
              <a:sym typeface="Roboto"/>
            </a:endParaRPr>
          </a:p>
          <a:p>
            <a:pPr indent="0" lvl="0" marL="0" rtl="0" algn="ctr">
              <a:lnSpc>
                <a:spcPct val="100000"/>
              </a:lnSpc>
              <a:spcBef>
                <a:spcPts val="0"/>
              </a:spcBef>
              <a:spcAft>
                <a:spcPts val="0"/>
              </a:spcAft>
              <a:buClr>
                <a:srgbClr val="E36C09"/>
              </a:buClr>
              <a:buSzPts val="4400"/>
              <a:buFont typeface="Calibri"/>
              <a:buNone/>
            </a:pPr>
            <a:r>
              <a:rPr lang="en-US">
                <a:latin typeface="Roboto"/>
                <a:ea typeface="Roboto"/>
                <a:cs typeface="Roboto"/>
                <a:sym typeface="Roboto"/>
              </a:rPr>
              <a:t>Ask us anything!</a:t>
            </a:r>
            <a:endParaRPr>
              <a:latin typeface="Roboto"/>
              <a:ea typeface="Roboto"/>
              <a:cs typeface="Roboto"/>
              <a:sym typeface="Roboto"/>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9" name="Shape 519"/>
        <p:cNvGrpSpPr/>
        <p:nvPr/>
      </p:nvGrpSpPr>
      <p:grpSpPr>
        <a:xfrm>
          <a:off x="0" y="0"/>
          <a:ext cx="0" cy="0"/>
          <a:chOff x="0" y="0"/>
          <a:chExt cx="0" cy="0"/>
        </a:xfrm>
      </p:grpSpPr>
      <p:sp>
        <p:nvSpPr>
          <p:cNvPr id="520" name="Google Shape;520;p59"/>
          <p:cNvSpPr txBox="1"/>
          <p:nvPr>
            <p:ph type="title"/>
          </p:nvPr>
        </p:nvSpPr>
        <p:spPr>
          <a:xfrm>
            <a:off x="772976" y="0"/>
            <a:ext cx="7939200" cy="13449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E36C09"/>
              </a:buClr>
              <a:buSzPts val="3500"/>
              <a:buFont typeface="Calibri"/>
              <a:buNone/>
            </a:pPr>
            <a:r>
              <a:rPr lang="en-US" sz="4000">
                <a:latin typeface="Roboto"/>
                <a:ea typeface="Roboto"/>
                <a:cs typeface="Roboto"/>
                <a:sym typeface="Roboto"/>
              </a:rPr>
              <a:t>Join Us For First Training Run/Walk</a:t>
            </a:r>
            <a:endParaRPr sz="4000">
              <a:latin typeface="Roboto"/>
              <a:ea typeface="Roboto"/>
              <a:cs typeface="Roboto"/>
              <a:sym typeface="Roboto"/>
            </a:endParaRPr>
          </a:p>
        </p:txBody>
      </p:sp>
      <p:pic>
        <p:nvPicPr>
          <p:cNvPr descr="A group of people standing in a park&#10;&#10;Description automatically generated" id="521" name="Google Shape;521;p59"/>
          <p:cNvPicPr preferRelativeResize="0"/>
          <p:nvPr/>
        </p:nvPicPr>
        <p:blipFill rotWithShape="1">
          <a:blip r:embed="rId3">
            <a:alphaModFix/>
          </a:blip>
          <a:srcRect b="0" l="0" r="0" t="0"/>
          <a:stretch/>
        </p:blipFill>
        <p:spPr>
          <a:xfrm>
            <a:off x="5243041" y="1682532"/>
            <a:ext cx="3779494" cy="2834621"/>
          </a:xfrm>
          <a:prstGeom prst="rect">
            <a:avLst/>
          </a:prstGeom>
          <a:noFill/>
          <a:ln>
            <a:noFill/>
          </a:ln>
        </p:spPr>
      </p:pic>
      <p:sp>
        <p:nvSpPr>
          <p:cNvPr id="522" name="Google Shape;522;p59"/>
          <p:cNvSpPr txBox="1"/>
          <p:nvPr>
            <p:ph idx="1" type="body"/>
          </p:nvPr>
        </p:nvSpPr>
        <p:spPr>
          <a:xfrm>
            <a:off x="191150" y="1210875"/>
            <a:ext cx="5052000" cy="4955100"/>
          </a:xfrm>
          <a:prstGeom prst="rect">
            <a:avLst/>
          </a:prstGeom>
          <a:noFill/>
          <a:ln>
            <a:noFill/>
          </a:ln>
        </p:spPr>
        <p:txBody>
          <a:bodyPr anchorCtr="0" anchor="t" bIns="45700" lIns="91425" spcFirstLastPara="1" rIns="91425" wrap="square" tIns="45700">
            <a:noAutofit/>
          </a:bodyPr>
          <a:lstStyle/>
          <a:p>
            <a:pPr indent="0" lvl="0" marL="457200" rtl="0" algn="l">
              <a:lnSpc>
                <a:spcPct val="70000"/>
              </a:lnSpc>
              <a:spcBef>
                <a:spcPts val="0"/>
              </a:spcBef>
              <a:spcAft>
                <a:spcPts val="0"/>
              </a:spcAft>
              <a:buSzPts val="1018"/>
              <a:buNone/>
            </a:pPr>
            <a:r>
              <a:t/>
            </a:r>
            <a:endParaRPr sz="3360"/>
          </a:p>
          <a:p>
            <a:pPr indent="-356870" lvl="0" marL="342900" rtl="0" algn="l">
              <a:lnSpc>
                <a:spcPct val="70000"/>
              </a:lnSpc>
              <a:spcBef>
                <a:spcPts val="444"/>
              </a:spcBef>
              <a:spcAft>
                <a:spcPts val="0"/>
              </a:spcAft>
              <a:buClr>
                <a:srgbClr val="E36C09"/>
              </a:buClr>
              <a:buSzPts val="2620"/>
              <a:buChar char="•"/>
            </a:pPr>
            <a:r>
              <a:rPr b="1" lang="en-US" sz="2620"/>
              <a:t>Saturday, April 11, 9:00AM</a:t>
            </a:r>
            <a:endParaRPr b="1" sz="2620"/>
          </a:p>
          <a:p>
            <a:pPr indent="0" lvl="0" marL="0" rtl="0" algn="l">
              <a:lnSpc>
                <a:spcPct val="70000"/>
              </a:lnSpc>
              <a:spcBef>
                <a:spcPts val="444"/>
              </a:spcBef>
              <a:spcAft>
                <a:spcPts val="0"/>
              </a:spcAft>
              <a:buSzPts val="1018"/>
              <a:buNone/>
            </a:pPr>
            <a:r>
              <a:rPr lang="en-US" sz="2620"/>
              <a:t>[1225 Soldiers Field Rd, Boston, MA]</a:t>
            </a:r>
            <a:endParaRPr sz="2620"/>
          </a:p>
          <a:p>
            <a:pPr indent="0" lvl="0" marL="457200" rtl="0" algn="l">
              <a:lnSpc>
                <a:spcPct val="70000"/>
              </a:lnSpc>
              <a:spcBef>
                <a:spcPts val="444"/>
              </a:spcBef>
              <a:spcAft>
                <a:spcPts val="0"/>
              </a:spcAft>
              <a:buSzPts val="1018"/>
              <a:buNone/>
            </a:pPr>
            <a:r>
              <a:t/>
            </a:r>
            <a:endParaRPr sz="2620"/>
          </a:p>
          <a:p>
            <a:pPr indent="-356870" lvl="0" marL="342900" rtl="0" algn="l">
              <a:lnSpc>
                <a:spcPct val="70000"/>
              </a:lnSpc>
              <a:spcBef>
                <a:spcPts val="444"/>
              </a:spcBef>
              <a:spcAft>
                <a:spcPts val="0"/>
              </a:spcAft>
              <a:buClr>
                <a:srgbClr val="E36C09"/>
              </a:buClr>
              <a:buSzPts val="2620"/>
              <a:buChar char="•"/>
            </a:pPr>
            <a:r>
              <a:rPr b="1" lang="en-US" sz="2620"/>
              <a:t>Multiple distance groups</a:t>
            </a:r>
            <a:endParaRPr sz="3360"/>
          </a:p>
          <a:p>
            <a:pPr indent="0" lvl="0" marL="0" rtl="0" algn="l">
              <a:lnSpc>
                <a:spcPct val="70000"/>
              </a:lnSpc>
              <a:spcBef>
                <a:spcPts val="444"/>
              </a:spcBef>
              <a:spcAft>
                <a:spcPts val="0"/>
              </a:spcAft>
              <a:buSzPts val="1018"/>
              <a:buNone/>
            </a:pPr>
            <a:r>
              <a:rPr lang="en-US" sz="2620"/>
              <a:t>[c</a:t>
            </a:r>
            <a:r>
              <a:rPr lang="en-US" sz="2620"/>
              <a:t>hoose 2, 3, 4 or miles]</a:t>
            </a:r>
            <a:endParaRPr sz="2620"/>
          </a:p>
          <a:p>
            <a:pPr indent="0" lvl="0" marL="0" rtl="0" algn="l">
              <a:lnSpc>
                <a:spcPct val="70000"/>
              </a:lnSpc>
              <a:spcBef>
                <a:spcPts val="444"/>
              </a:spcBef>
              <a:spcAft>
                <a:spcPts val="0"/>
              </a:spcAft>
              <a:buSzPts val="1018"/>
              <a:buNone/>
            </a:pPr>
            <a:r>
              <a:t/>
            </a:r>
            <a:endParaRPr sz="2620"/>
          </a:p>
          <a:p>
            <a:pPr indent="-356870" lvl="0" marL="342900" rtl="0" algn="l">
              <a:lnSpc>
                <a:spcPct val="70000"/>
              </a:lnSpc>
              <a:spcBef>
                <a:spcPts val="444"/>
              </a:spcBef>
              <a:spcAft>
                <a:spcPts val="0"/>
              </a:spcAft>
              <a:buClr>
                <a:srgbClr val="E36C09"/>
              </a:buClr>
              <a:buSzPts val="2620"/>
              <a:buChar char="•"/>
            </a:pPr>
            <a:r>
              <a:rPr b="1" lang="en-US" sz="2620"/>
              <a:t>Run/walk options</a:t>
            </a:r>
            <a:endParaRPr sz="2620"/>
          </a:p>
          <a:p>
            <a:pPr indent="0" lvl="0" marL="0" rtl="0" algn="l">
              <a:lnSpc>
                <a:spcPct val="70000"/>
              </a:lnSpc>
              <a:spcBef>
                <a:spcPts val="444"/>
              </a:spcBef>
              <a:spcAft>
                <a:spcPts val="0"/>
              </a:spcAft>
              <a:buSzPts val="1018"/>
              <a:buNone/>
            </a:pPr>
            <a:r>
              <a:rPr lang="en-US" sz="2620"/>
              <a:t>[coaching assistants for each group]</a:t>
            </a:r>
            <a:endParaRPr sz="2620"/>
          </a:p>
          <a:p>
            <a:pPr indent="0" lvl="0" marL="457200" rtl="0" algn="l">
              <a:lnSpc>
                <a:spcPct val="70000"/>
              </a:lnSpc>
              <a:spcBef>
                <a:spcPts val="444"/>
              </a:spcBef>
              <a:spcAft>
                <a:spcPts val="0"/>
              </a:spcAft>
              <a:buSzPts val="1018"/>
              <a:buNone/>
            </a:pPr>
            <a:r>
              <a:t/>
            </a:r>
            <a:endParaRPr sz="2620"/>
          </a:p>
          <a:p>
            <a:pPr indent="0" lvl="0" marL="0" rtl="0" algn="l">
              <a:lnSpc>
                <a:spcPct val="70000"/>
              </a:lnSpc>
              <a:spcBef>
                <a:spcPts val="444"/>
              </a:spcBef>
              <a:spcAft>
                <a:spcPts val="0"/>
              </a:spcAft>
              <a:buSzPts val="1018"/>
              <a:buNone/>
            </a:pPr>
            <a:r>
              <a:rPr b="1" lang="en-US" sz="2620">
                <a:solidFill>
                  <a:schemeClr val="accent1"/>
                </a:solidFill>
              </a:rPr>
              <a:t>Sign up to receive notifications about our Saturday group runs</a:t>
            </a:r>
            <a:endParaRPr b="1" sz="2620">
              <a:solidFill>
                <a:schemeClr val="accent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60"/>
          <p:cNvSpPr txBox="1"/>
          <p:nvPr>
            <p:ph type="title"/>
          </p:nvPr>
        </p:nvSpPr>
        <p:spPr>
          <a:xfrm>
            <a:off x="457200" y="609600"/>
            <a:ext cx="8229600" cy="495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E36C09"/>
              </a:buClr>
              <a:buSzPts val="4400"/>
              <a:buFont typeface="Calibri"/>
              <a:buNone/>
            </a:pPr>
            <a:r>
              <a:rPr lang="en-US"/>
              <a:t>THANK YOU!</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0"/>
          <p:cNvSpPr txBox="1"/>
          <p:nvPr>
            <p:ph type="title"/>
          </p:nvPr>
        </p:nvSpPr>
        <p:spPr>
          <a:xfrm>
            <a:off x="172363" y="63338"/>
            <a:ext cx="8799300" cy="10152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E36C09"/>
              </a:buClr>
              <a:buSzPts val="4400"/>
              <a:buFont typeface="Calibri"/>
              <a:buNone/>
            </a:pPr>
            <a:r>
              <a:rPr lang="en-US">
                <a:solidFill>
                  <a:schemeClr val="dk1"/>
                </a:solidFill>
              </a:rPr>
              <a:t>About AID &amp; Asha</a:t>
            </a:r>
            <a:endParaRPr sz="2650">
              <a:solidFill>
                <a:schemeClr val="dk1"/>
              </a:solidFill>
            </a:endParaRPr>
          </a:p>
        </p:txBody>
      </p:sp>
      <p:sp>
        <p:nvSpPr>
          <p:cNvPr id="140" name="Google Shape;140;p20"/>
          <p:cNvSpPr txBox="1"/>
          <p:nvPr/>
        </p:nvSpPr>
        <p:spPr>
          <a:xfrm>
            <a:off x="246525" y="1210225"/>
            <a:ext cx="8057100" cy="1774200"/>
          </a:xfrm>
          <a:prstGeom prst="rect">
            <a:avLst/>
          </a:prstGeom>
          <a:noFill/>
          <a:ln>
            <a:noFill/>
          </a:ln>
        </p:spPr>
        <p:txBody>
          <a:bodyPr anchorCtr="0" anchor="t" bIns="91425" lIns="91425" spcFirstLastPara="1" rIns="91425" wrap="square" tIns="91425">
            <a:spAutoFit/>
          </a:bodyPr>
          <a:lstStyle/>
          <a:p>
            <a:pPr indent="-330200" lvl="0" marL="457200" rtl="0" algn="l">
              <a:lnSpc>
                <a:spcPct val="272727"/>
              </a:lnSpc>
              <a:spcBef>
                <a:spcPts val="0"/>
              </a:spcBef>
              <a:spcAft>
                <a:spcPts val="0"/>
              </a:spcAft>
              <a:buClr>
                <a:srgbClr val="3A3630"/>
              </a:buClr>
              <a:buSzPts val="1600"/>
              <a:buChar char="➔"/>
            </a:pPr>
            <a:r>
              <a:rPr lang="en-US" sz="1600">
                <a:solidFill>
                  <a:srgbClr val="3A3630"/>
                </a:solidFill>
              </a:rPr>
              <a:t>Both are </a:t>
            </a:r>
            <a:r>
              <a:rPr lang="en-US" sz="1600">
                <a:solidFill>
                  <a:srgbClr val="3A3630"/>
                </a:solidFill>
              </a:rPr>
              <a:t>US-based </a:t>
            </a:r>
            <a:r>
              <a:rPr b="1" lang="en-US" sz="1600">
                <a:solidFill>
                  <a:srgbClr val="3A3630"/>
                </a:solidFill>
              </a:rPr>
              <a:t>501(c)(3) nonprofits</a:t>
            </a:r>
            <a:endParaRPr b="1" sz="1600">
              <a:solidFill>
                <a:srgbClr val="3A3630"/>
              </a:solidFill>
            </a:endParaRPr>
          </a:p>
          <a:p>
            <a:pPr indent="-330200" lvl="0" marL="457200" rtl="0" algn="l">
              <a:lnSpc>
                <a:spcPct val="272727"/>
              </a:lnSpc>
              <a:spcBef>
                <a:spcPts val="0"/>
              </a:spcBef>
              <a:spcAft>
                <a:spcPts val="0"/>
              </a:spcAft>
              <a:buClr>
                <a:srgbClr val="3A3630"/>
              </a:buClr>
              <a:buSzPts val="1600"/>
              <a:buChar char="➔"/>
            </a:pPr>
            <a:r>
              <a:rPr lang="en-US" sz="1600">
                <a:solidFill>
                  <a:srgbClr val="3A3630"/>
                </a:solidFill>
              </a:rPr>
              <a:t>Entirely </a:t>
            </a:r>
            <a:r>
              <a:rPr b="1" lang="en-US" sz="1600">
                <a:solidFill>
                  <a:srgbClr val="3A3630"/>
                </a:solidFill>
              </a:rPr>
              <a:t>volunteer-run</a:t>
            </a:r>
            <a:r>
              <a:rPr lang="en-US" sz="1600">
                <a:solidFill>
                  <a:srgbClr val="3A3630"/>
                </a:solidFill>
              </a:rPr>
              <a:t> &amp; very </a:t>
            </a:r>
            <a:r>
              <a:rPr b="1" lang="en-US" sz="1600">
                <a:solidFill>
                  <a:srgbClr val="3A3630"/>
                </a:solidFill>
              </a:rPr>
              <a:t>low administrative costs</a:t>
            </a:r>
            <a:endParaRPr b="1" sz="1600">
              <a:solidFill>
                <a:srgbClr val="3A3630"/>
              </a:solidFill>
            </a:endParaRPr>
          </a:p>
          <a:p>
            <a:pPr indent="-330200" lvl="0" marL="457200" rtl="0" algn="l">
              <a:lnSpc>
                <a:spcPct val="272727"/>
              </a:lnSpc>
              <a:spcBef>
                <a:spcPts val="0"/>
              </a:spcBef>
              <a:spcAft>
                <a:spcPts val="0"/>
              </a:spcAft>
              <a:buClr>
                <a:srgbClr val="3A3630"/>
              </a:buClr>
              <a:buSzPts val="1600"/>
              <a:buChar char="➔"/>
            </a:pPr>
            <a:r>
              <a:rPr b="1" lang="en-US" sz="1600">
                <a:solidFill>
                  <a:srgbClr val="3A3630"/>
                </a:solidFill>
              </a:rPr>
              <a:t>4-Star Charity Navigator ratings</a:t>
            </a:r>
            <a:r>
              <a:rPr lang="en-US" sz="1600">
                <a:solidFill>
                  <a:srgbClr val="3A3630"/>
                </a:solidFill>
              </a:rPr>
              <a:t> for financial accountability and  transparency</a:t>
            </a:r>
            <a:endParaRPr sz="1600">
              <a:solidFill>
                <a:srgbClr val="3A3630"/>
              </a:solidFill>
            </a:endParaRPr>
          </a:p>
        </p:txBody>
      </p:sp>
      <p:sp>
        <p:nvSpPr>
          <p:cNvPr id="141" name="Google Shape;141;p20"/>
          <p:cNvSpPr txBox="1"/>
          <p:nvPr/>
        </p:nvSpPr>
        <p:spPr>
          <a:xfrm>
            <a:off x="1669675" y="2398050"/>
            <a:ext cx="6454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
        <p:nvSpPr>
          <p:cNvPr id="142" name="Google Shape;142;p20"/>
          <p:cNvSpPr/>
          <p:nvPr/>
        </p:nvSpPr>
        <p:spPr>
          <a:xfrm>
            <a:off x="246525" y="3316950"/>
            <a:ext cx="4023000" cy="2868600"/>
          </a:xfrm>
          <a:prstGeom prst="roundRect">
            <a:avLst>
              <a:gd fmla="val 16667" name="adj"/>
            </a:avLst>
          </a:prstGeom>
          <a:solidFill>
            <a:srgbClr val="F6B26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71875"/>
              </a:lnSpc>
              <a:spcBef>
                <a:spcPts val="0"/>
              </a:spcBef>
              <a:spcAft>
                <a:spcPts val="0"/>
              </a:spcAft>
              <a:buNone/>
            </a:pPr>
            <a:r>
              <a:t/>
            </a:r>
            <a:endParaRPr>
              <a:solidFill>
                <a:srgbClr val="FFFFFF"/>
              </a:solidFill>
              <a:latin typeface="Calibri"/>
              <a:ea typeface="Calibri"/>
              <a:cs typeface="Calibri"/>
              <a:sym typeface="Calibri"/>
            </a:endParaRPr>
          </a:p>
          <a:p>
            <a:pPr indent="0" lvl="0" marL="0" rtl="0" algn="l">
              <a:lnSpc>
                <a:spcPct val="171875"/>
              </a:lnSpc>
              <a:spcBef>
                <a:spcPts val="0"/>
              </a:spcBef>
              <a:spcAft>
                <a:spcPts val="0"/>
              </a:spcAft>
              <a:buNone/>
            </a:pPr>
            <a:r>
              <a:rPr b="1" lang="en-US">
                <a:solidFill>
                  <a:srgbClr val="FFFFFF"/>
                </a:solidFill>
                <a:latin typeface="Calibri"/>
                <a:ea typeface="Calibri"/>
                <a:cs typeface="Calibri"/>
                <a:sym typeface="Calibri"/>
              </a:rPr>
              <a:t>AID — Association for India’s Development</a:t>
            </a:r>
            <a:endParaRPr b="1">
              <a:solidFill>
                <a:srgbClr val="FFFFFF"/>
              </a:solidFill>
              <a:latin typeface="Calibri"/>
              <a:ea typeface="Calibri"/>
              <a:cs typeface="Calibri"/>
              <a:sym typeface="Calibri"/>
            </a:endParaRPr>
          </a:p>
          <a:p>
            <a:pPr indent="0" lvl="0" marL="0" rtl="0" algn="l">
              <a:lnSpc>
                <a:spcPct val="171875"/>
              </a:lnSpc>
              <a:spcBef>
                <a:spcPts val="0"/>
              </a:spcBef>
              <a:spcAft>
                <a:spcPts val="0"/>
              </a:spcAft>
              <a:buNone/>
            </a:pPr>
            <a:r>
              <a:rPr lang="en-US" sz="1500">
                <a:solidFill>
                  <a:srgbClr val="FFFFFF"/>
                </a:solidFill>
                <a:latin typeface="Calibri"/>
                <a:ea typeface="Calibri"/>
                <a:cs typeface="Calibri"/>
                <a:sym typeface="Calibri"/>
              </a:rPr>
              <a:t>Founded at the University of Maryland in 1991. Works across </a:t>
            </a:r>
            <a:r>
              <a:rPr b="1" lang="en-US" sz="1600">
                <a:solidFill>
                  <a:srgbClr val="FFFFFF"/>
                </a:solidFill>
                <a:latin typeface="Calibri"/>
                <a:ea typeface="Calibri"/>
                <a:cs typeface="Calibri"/>
                <a:sym typeface="Calibri"/>
              </a:rPr>
              <a:t>education, livelihoods, agriculture, natural resources, public health, women's empowerment, and social justice i</a:t>
            </a:r>
            <a:r>
              <a:rPr lang="en-US" sz="1500">
                <a:solidFill>
                  <a:srgbClr val="FFFFFF"/>
                </a:solidFill>
                <a:latin typeface="Calibri"/>
                <a:ea typeface="Calibri"/>
                <a:cs typeface="Calibri"/>
                <a:sym typeface="Calibri"/>
              </a:rPr>
              <a:t>n India’</a:t>
            </a:r>
            <a:endParaRPr sz="1500">
              <a:solidFill>
                <a:srgbClr val="FFFFFF"/>
              </a:solidFill>
              <a:latin typeface="Calibri"/>
              <a:ea typeface="Calibri"/>
              <a:cs typeface="Calibri"/>
              <a:sym typeface="Calibri"/>
            </a:endParaRPr>
          </a:p>
          <a:p>
            <a:pPr indent="0" lvl="0" marL="0" rtl="0" algn="l">
              <a:lnSpc>
                <a:spcPct val="272727"/>
              </a:lnSpc>
              <a:spcBef>
                <a:spcPts val="0"/>
              </a:spcBef>
              <a:spcAft>
                <a:spcPts val="0"/>
              </a:spcAft>
              <a:buClr>
                <a:schemeClr val="dk1"/>
              </a:buClr>
              <a:buSzPts val="1100"/>
              <a:buFont typeface="Arial"/>
              <a:buNone/>
            </a:pPr>
            <a:r>
              <a:rPr i="1" lang="en-US" sz="1650">
                <a:solidFill>
                  <a:srgbClr val="FFFFFF"/>
                </a:solidFill>
                <a:latin typeface="Calibri"/>
                <a:ea typeface="Calibri"/>
                <a:cs typeface="Calibri"/>
                <a:sym typeface="Calibri"/>
              </a:rPr>
              <a:t>aidboston.org</a:t>
            </a:r>
            <a:endParaRPr>
              <a:solidFill>
                <a:srgbClr val="FFFFFF"/>
              </a:solidFill>
              <a:latin typeface="Calibri"/>
              <a:ea typeface="Calibri"/>
              <a:cs typeface="Calibri"/>
              <a:sym typeface="Calibri"/>
            </a:endParaRPr>
          </a:p>
        </p:txBody>
      </p:sp>
      <p:sp>
        <p:nvSpPr>
          <p:cNvPr id="143" name="Google Shape;143;p20"/>
          <p:cNvSpPr/>
          <p:nvPr/>
        </p:nvSpPr>
        <p:spPr>
          <a:xfrm>
            <a:off x="4814043" y="3334879"/>
            <a:ext cx="4023000" cy="2868600"/>
          </a:xfrm>
          <a:prstGeom prst="roundRect">
            <a:avLst>
              <a:gd fmla="val 16667" name="adj"/>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71875"/>
              </a:lnSpc>
              <a:spcBef>
                <a:spcPts val="0"/>
              </a:spcBef>
              <a:spcAft>
                <a:spcPts val="0"/>
              </a:spcAft>
              <a:buNone/>
            </a:pPr>
            <a:r>
              <a:t/>
            </a:r>
            <a:endParaRPr sz="1300">
              <a:solidFill>
                <a:srgbClr val="FFFFFF"/>
              </a:solidFill>
              <a:latin typeface="Lora"/>
              <a:ea typeface="Lora"/>
              <a:cs typeface="Lora"/>
              <a:sym typeface="Lora"/>
            </a:endParaRPr>
          </a:p>
          <a:p>
            <a:pPr indent="0" lvl="0" marL="0" marR="0" rtl="0" algn="l">
              <a:lnSpc>
                <a:spcPct val="171875"/>
              </a:lnSpc>
              <a:spcBef>
                <a:spcPts val="0"/>
              </a:spcBef>
              <a:spcAft>
                <a:spcPts val="0"/>
              </a:spcAft>
              <a:buNone/>
            </a:pPr>
            <a:r>
              <a:rPr b="1" lang="en-US">
                <a:solidFill>
                  <a:srgbClr val="FFFFFF"/>
                </a:solidFill>
                <a:latin typeface="Calibri"/>
                <a:ea typeface="Calibri"/>
                <a:cs typeface="Calibri"/>
                <a:sym typeface="Calibri"/>
              </a:rPr>
              <a:t>Asha for Education</a:t>
            </a:r>
            <a:endParaRPr b="1" sz="1300">
              <a:solidFill>
                <a:srgbClr val="FFFFFF"/>
              </a:solidFill>
              <a:latin typeface="Lora"/>
              <a:ea typeface="Lora"/>
              <a:cs typeface="Lora"/>
              <a:sym typeface="Lora"/>
            </a:endParaRPr>
          </a:p>
          <a:p>
            <a:pPr indent="0" lvl="0" marL="0" rtl="0" algn="l">
              <a:lnSpc>
                <a:spcPct val="272727"/>
              </a:lnSpc>
              <a:spcBef>
                <a:spcPts val="0"/>
              </a:spcBef>
              <a:spcAft>
                <a:spcPts val="0"/>
              </a:spcAft>
              <a:buClr>
                <a:schemeClr val="dk1"/>
              </a:buClr>
              <a:buSzPts val="1100"/>
              <a:buFont typeface="Arial"/>
              <a:buNone/>
            </a:pPr>
            <a:r>
              <a:rPr lang="en-US">
                <a:solidFill>
                  <a:srgbClr val="FFFFFF"/>
                </a:solidFill>
                <a:latin typeface="Calibri"/>
                <a:ea typeface="Calibri"/>
                <a:cs typeface="Calibri"/>
                <a:sym typeface="Calibri"/>
              </a:rPr>
              <a:t>Founded at UC Berkeley in 1991. </a:t>
            </a:r>
            <a:endParaRPr>
              <a:solidFill>
                <a:srgbClr val="FFFFFF"/>
              </a:solidFill>
              <a:latin typeface="Calibri"/>
              <a:ea typeface="Calibri"/>
              <a:cs typeface="Calibri"/>
              <a:sym typeface="Calibri"/>
            </a:endParaRPr>
          </a:p>
          <a:p>
            <a:pPr indent="0" lvl="0" marL="0" rtl="0" algn="l">
              <a:lnSpc>
                <a:spcPct val="272727"/>
              </a:lnSpc>
              <a:spcBef>
                <a:spcPts val="0"/>
              </a:spcBef>
              <a:spcAft>
                <a:spcPts val="0"/>
              </a:spcAft>
              <a:buClr>
                <a:schemeClr val="dk1"/>
              </a:buClr>
              <a:buSzPts val="1100"/>
              <a:buFont typeface="Arial"/>
              <a:buNone/>
            </a:pPr>
            <a:r>
              <a:rPr lang="en-US">
                <a:solidFill>
                  <a:srgbClr val="FFFFFF"/>
                </a:solidFill>
                <a:latin typeface="Calibri"/>
                <a:ea typeface="Calibri"/>
                <a:cs typeface="Calibri"/>
                <a:sym typeface="Calibri"/>
              </a:rPr>
              <a:t>Focused exclusively on </a:t>
            </a:r>
            <a:r>
              <a:rPr b="1" lang="en-US">
                <a:solidFill>
                  <a:srgbClr val="FFFFFF"/>
                </a:solidFill>
                <a:latin typeface="Calibri"/>
                <a:ea typeface="Calibri"/>
                <a:cs typeface="Calibri"/>
                <a:sym typeface="Calibri"/>
              </a:rPr>
              <a:t>basic education for underprivileged children </a:t>
            </a:r>
            <a:r>
              <a:rPr lang="en-US">
                <a:solidFill>
                  <a:srgbClr val="FFFFFF"/>
                </a:solidFill>
                <a:latin typeface="Calibri"/>
                <a:ea typeface="Calibri"/>
                <a:cs typeface="Calibri"/>
                <a:sym typeface="Calibri"/>
              </a:rPr>
              <a:t>in India.</a:t>
            </a:r>
            <a:endParaRPr sz="1700">
              <a:solidFill>
                <a:srgbClr val="3A3630"/>
              </a:solidFill>
            </a:endParaRPr>
          </a:p>
          <a:p>
            <a:pPr indent="0" lvl="0" marL="0" rtl="0" algn="l">
              <a:lnSpc>
                <a:spcPct val="171875"/>
              </a:lnSpc>
              <a:spcBef>
                <a:spcPts val="0"/>
              </a:spcBef>
              <a:spcAft>
                <a:spcPts val="0"/>
              </a:spcAft>
              <a:buNone/>
            </a:pPr>
            <a:r>
              <a:t/>
            </a:r>
            <a:endParaRPr sz="1300">
              <a:solidFill>
                <a:srgbClr val="FFFFFF"/>
              </a:solidFill>
            </a:endParaRPr>
          </a:p>
          <a:p>
            <a:pPr indent="0" lvl="0" marL="0" rtl="0" algn="l">
              <a:lnSpc>
                <a:spcPct val="272727"/>
              </a:lnSpc>
              <a:spcBef>
                <a:spcPts val="0"/>
              </a:spcBef>
              <a:spcAft>
                <a:spcPts val="0"/>
              </a:spcAft>
              <a:buNone/>
            </a:pPr>
            <a:r>
              <a:rPr i="1" lang="en-US" sz="1550">
                <a:solidFill>
                  <a:srgbClr val="FFFFFF"/>
                </a:solidFill>
              </a:rPr>
              <a:t>aidboston.org</a:t>
            </a:r>
            <a:endParaRPr sz="1300">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1"/>
          <p:cNvSpPr/>
          <p:nvPr/>
        </p:nvSpPr>
        <p:spPr>
          <a:xfrm>
            <a:off x="1026381" y="1467903"/>
            <a:ext cx="1714200" cy="1656600"/>
          </a:xfrm>
          <a:prstGeom prst="ellipse">
            <a:avLst/>
          </a:prstGeom>
          <a:solidFill>
            <a:srgbClr val="ED7D31"/>
          </a:solidFill>
          <a:ln cap="flat" cmpd="sng" w="10825">
            <a:solidFill>
              <a:srgbClr val="ED7D31"/>
            </a:solidFill>
            <a:prstDash val="solid"/>
            <a:miter lim="800000"/>
            <a:headEnd len="sm" w="sm" type="none"/>
            <a:tailEnd len="sm" w="sm" type="none"/>
          </a:ln>
        </p:spPr>
        <p:txBody>
          <a:bodyPr anchorCtr="0" anchor="ctr" bIns="39050" lIns="78100" spcFirstLastPara="1" rIns="78100" wrap="square" tIns="39050">
            <a:noAutofit/>
          </a:bodyPr>
          <a:lstStyle/>
          <a:p>
            <a:pPr indent="0" lvl="0" marL="0" marR="0" rtl="0" algn="ctr">
              <a:lnSpc>
                <a:spcPct val="100000"/>
              </a:lnSpc>
              <a:spcBef>
                <a:spcPts val="0"/>
              </a:spcBef>
              <a:spcAft>
                <a:spcPts val="0"/>
              </a:spcAft>
              <a:buClr>
                <a:srgbClr val="FFFFFF"/>
              </a:buClr>
              <a:buSzPts val="2050"/>
              <a:buFont typeface="Calibri"/>
              <a:buNone/>
            </a:pPr>
            <a:r>
              <a:rPr b="1" i="0" lang="en-US" sz="2050" u="none" cap="none" strike="noStrike">
                <a:solidFill>
                  <a:srgbClr val="FFFFFF"/>
                </a:solidFill>
                <a:latin typeface="Calibri"/>
                <a:ea typeface="Calibri"/>
                <a:cs typeface="Calibri"/>
                <a:sym typeface="Calibri"/>
              </a:rPr>
              <a:t>$4.02M+</a:t>
            </a:r>
            <a:br>
              <a:rPr b="1" i="0" lang="en-US" sz="2050" u="none" cap="none" strike="noStrike">
                <a:solidFill>
                  <a:srgbClr val="FFFFFF"/>
                </a:solidFill>
                <a:latin typeface="Calibri"/>
                <a:ea typeface="Calibri"/>
                <a:cs typeface="Calibri"/>
                <a:sym typeface="Calibri"/>
              </a:rPr>
            </a:br>
            <a:r>
              <a:rPr b="1" i="0" lang="en-US" sz="1537" u="none" cap="none" strike="noStrike">
                <a:solidFill>
                  <a:srgbClr val="FFFFFF"/>
                </a:solidFill>
                <a:latin typeface="Calibri"/>
                <a:ea typeface="Calibri"/>
                <a:cs typeface="Calibri"/>
                <a:sym typeface="Calibri"/>
              </a:rPr>
              <a:t>Funds raised</a:t>
            </a:r>
            <a:endParaRPr sz="1196"/>
          </a:p>
        </p:txBody>
      </p:sp>
      <p:sp>
        <p:nvSpPr>
          <p:cNvPr id="150" name="Google Shape;150;p21"/>
          <p:cNvSpPr/>
          <p:nvPr/>
        </p:nvSpPr>
        <p:spPr>
          <a:xfrm>
            <a:off x="3067671" y="1552594"/>
            <a:ext cx="1599600" cy="1571700"/>
          </a:xfrm>
          <a:prstGeom prst="ellipse">
            <a:avLst/>
          </a:prstGeom>
          <a:solidFill>
            <a:srgbClr val="5B9BD5"/>
          </a:solidFill>
          <a:ln cap="flat" cmpd="sng" w="10825">
            <a:solidFill>
              <a:srgbClr val="9CC2E5"/>
            </a:solidFill>
            <a:prstDash val="solid"/>
            <a:miter lim="800000"/>
            <a:headEnd len="sm" w="sm" type="none"/>
            <a:tailEnd len="sm" w="sm" type="none"/>
          </a:ln>
        </p:spPr>
        <p:txBody>
          <a:bodyPr anchorCtr="0" anchor="ctr" bIns="39050" lIns="78100" spcFirstLastPara="1" rIns="78100" wrap="square" tIns="39050">
            <a:noAutofit/>
          </a:bodyPr>
          <a:lstStyle/>
          <a:p>
            <a:pPr indent="0" lvl="0" marL="0" marR="0" rtl="0" algn="ctr">
              <a:lnSpc>
                <a:spcPct val="100000"/>
              </a:lnSpc>
              <a:spcBef>
                <a:spcPts val="0"/>
              </a:spcBef>
              <a:spcAft>
                <a:spcPts val="0"/>
              </a:spcAft>
              <a:buClr>
                <a:srgbClr val="FFFFFF"/>
              </a:buClr>
              <a:buSzPts val="2050"/>
              <a:buFont typeface="Calibri"/>
              <a:buNone/>
            </a:pPr>
            <a:r>
              <a:rPr b="1" i="0" lang="en-US" sz="2050" u="none" cap="none" strike="noStrike">
                <a:solidFill>
                  <a:srgbClr val="FFFFFF"/>
                </a:solidFill>
                <a:latin typeface="Calibri"/>
                <a:ea typeface="Calibri"/>
                <a:cs typeface="Calibri"/>
                <a:sym typeface="Calibri"/>
              </a:rPr>
              <a:t>$3.23M+</a:t>
            </a:r>
            <a:endParaRPr sz="1196"/>
          </a:p>
          <a:p>
            <a:pPr indent="0" lvl="0" marL="0" marR="0" rtl="0" algn="ctr">
              <a:lnSpc>
                <a:spcPct val="100000"/>
              </a:lnSpc>
              <a:spcBef>
                <a:spcPts val="0"/>
              </a:spcBef>
              <a:spcAft>
                <a:spcPts val="0"/>
              </a:spcAft>
              <a:buClr>
                <a:srgbClr val="FFFFFF"/>
              </a:buClr>
              <a:buSzPts val="1537"/>
              <a:buFont typeface="Calibri"/>
              <a:buNone/>
            </a:pPr>
            <a:r>
              <a:rPr b="1" i="0" lang="en-US" sz="1537" u="none" cap="none" strike="noStrike">
                <a:solidFill>
                  <a:srgbClr val="FFFFFF"/>
                </a:solidFill>
                <a:latin typeface="Calibri"/>
                <a:ea typeface="Calibri"/>
                <a:cs typeface="Calibri"/>
                <a:sym typeface="Calibri"/>
              </a:rPr>
              <a:t>Funds distributed to projects</a:t>
            </a:r>
            <a:endParaRPr sz="1196"/>
          </a:p>
        </p:txBody>
      </p:sp>
      <p:sp>
        <p:nvSpPr>
          <p:cNvPr id="151" name="Google Shape;151;p21"/>
          <p:cNvSpPr/>
          <p:nvPr/>
        </p:nvSpPr>
        <p:spPr>
          <a:xfrm>
            <a:off x="4953009" y="1552594"/>
            <a:ext cx="1599600" cy="1571700"/>
          </a:xfrm>
          <a:prstGeom prst="ellipse">
            <a:avLst/>
          </a:prstGeom>
          <a:solidFill>
            <a:srgbClr val="5B9BD5"/>
          </a:solidFill>
          <a:ln cap="flat" cmpd="sng" w="10825">
            <a:solidFill>
              <a:srgbClr val="9CC2E5"/>
            </a:solidFill>
            <a:prstDash val="solid"/>
            <a:miter lim="800000"/>
            <a:headEnd len="sm" w="sm" type="none"/>
            <a:tailEnd len="sm" w="sm" type="none"/>
          </a:ln>
        </p:spPr>
        <p:txBody>
          <a:bodyPr anchorCtr="0" anchor="ctr" bIns="39050" lIns="78100" spcFirstLastPara="1" rIns="78100" wrap="square" tIns="39050">
            <a:noAutofit/>
          </a:bodyPr>
          <a:lstStyle/>
          <a:p>
            <a:pPr indent="0" lvl="0" marL="0" marR="0" rtl="0" algn="ctr">
              <a:lnSpc>
                <a:spcPct val="100000"/>
              </a:lnSpc>
              <a:spcBef>
                <a:spcPts val="0"/>
              </a:spcBef>
              <a:spcAft>
                <a:spcPts val="0"/>
              </a:spcAft>
              <a:buClr>
                <a:srgbClr val="FFFFFF"/>
              </a:buClr>
              <a:buSzPts val="2050"/>
              <a:buFont typeface="Calibri"/>
              <a:buNone/>
            </a:pPr>
            <a:r>
              <a:rPr b="0" i="0" lang="en-US" sz="2050" u="none" cap="none" strike="noStrike">
                <a:solidFill>
                  <a:srgbClr val="FFFFFF"/>
                </a:solidFill>
                <a:latin typeface="Calibri"/>
                <a:ea typeface="Calibri"/>
                <a:cs typeface="Calibri"/>
                <a:sym typeface="Calibri"/>
              </a:rPr>
              <a:t>148</a:t>
            </a:r>
            <a:endParaRPr sz="1196"/>
          </a:p>
          <a:p>
            <a:pPr indent="0" lvl="0" marL="0" marR="0" rtl="0" algn="ctr">
              <a:lnSpc>
                <a:spcPct val="100000"/>
              </a:lnSpc>
              <a:spcBef>
                <a:spcPts val="0"/>
              </a:spcBef>
              <a:spcAft>
                <a:spcPts val="0"/>
              </a:spcAft>
              <a:buClr>
                <a:srgbClr val="FFFFFF"/>
              </a:buClr>
              <a:buSzPts val="1537"/>
              <a:buFont typeface="Calibri"/>
              <a:buNone/>
            </a:pPr>
            <a:r>
              <a:rPr b="0" i="0" lang="en-US" sz="1537" u="none" cap="none" strike="noStrike">
                <a:solidFill>
                  <a:srgbClr val="FFFFFF"/>
                </a:solidFill>
                <a:latin typeface="Calibri"/>
                <a:ea typeface="Calibri"/>
                <a:cs typeface="Calibri"/>
                <a:sym typeface="Calibri"/>
              </a:rPr>
              <a:t>Asha projects supported</a:t>
            </a:r>
            <a:endParaRPr sz="1196"/>
          </a:p>
        </p:txBody>
      </p:sp>
      <p:sp>
        <p:nvSpPr>
          <p:cNvPr id="152" name="Google Shape;152;p21"/>
          <p:cNvSpPr/>
          <p:nvPr/>
        </p:nvSpPr>
        <p:spPr>
          <a:xfrm>
            <a:off x="3998413" y="3282984"/>
            <a:ext cx="1599600" cy="1571700"/>
          </a:xfrm>
          <a:prstGeom prst="ellipse">
            <a:avLst/>
          </a:prstGeom>
          <a:solidFill>
            <a:srgbClr val="5B9BD5"/>
          </a:solidFill>
          <a:ln cap="flat" cmpd="sng" w="10825">
            <a:solidFill>
              <a:srgbClr val="9CC2E5"/>
            </a:solidFill>
            <a:prstDash val="solid"/>
            <a:miter lim="800000"/>
            <a:headEnd len="sm" w="sm" type="none"/>
            <a:tailEnd len="sm" w="sm" type="none"/>
          </a:ln>
        </p:spPr>
        <p:txBody>
          <a:bodyPr anchorCtr="0" anchor="ctr" bIns="39050" lIns="78100" spcFirstLastPara="1" rIns="78100" wrap="square" tIns="39050">
            <a:noAutofit/>
          </a:bodyPr>
          <a:lstStyle/>
          <a:p>
            <a:pPr indent="0" lvl="0" marL="0" marR="0" rtl="0" algn="ctr">
              <a:lnSpc>
                <a:spcPct val="100000"/>
              </a:lnSpc>
              <a:spcBef>
                <a:spcPts val="0"/>
              </a:spcBef>
              <a:spcAft>
                <a:spcPts val="0"/>
              </a:spcAft>
              <a:buClr>
                <a:srgbClr val="FFFFFF"/>
              </a:buClr>
              <a:buSzPts val="2050"/>
              <a:buFont typeface="Calibri"/>
              <a:buNone/>
            </a:pPr>
            <a:r>
              <a:rPr b="0" i="0" lang="en-US" sz="2050" u="none" cap="none" strike="noStrike">
                <a:solidFill>
                  <a:srgbClr val="FFFFFF"/>
                </a:solidFill>
                <a:latin typeface="Calibri"/>
                <a:ea typeface="Calibri"/>
                <a:cs typeface="Calibri"/>
                <a:sym typeface="Calibri"/>
              </a:rPr>
              <a:t>216K+</a:t>
            </a:r>
            <a:endParaRPr sz="1196"/>
          </a:p>
          <a:p>
            <a:pPr indent="0" lvl="0" marL="0" marR="0" rtl="0" algn="ctr">
              <a:lnSpc>
                <a:spcPct val="100000"/>
              </a:lnSpc>
              <a:spcBef>
                <a:spcPts val="0"/>
              </a:spcBef>
              <a:spcAft>
                <a:spcPts val="0"/>
              </a:spcAft>
              <a:buClr>
                <a:srgbClr val="FFFFFF"/>
              </a:buClr>
              <a:buSzPts val="1537"/>
              <a:buFont typeface="Calibri"/>
              <a:buNone/>
            </a:pPr>
            <a:r>
              <a:rPr b="0" i="0" lang="en-US" sz="1537" u="none" cap="none" strike="noStrike">
                <a:solidFill>
                  <a:srgbClr val="FFFFFF"/>
                </a:solidFill>
                <a:latin typeface="Calibri"/>
                <a:ea typeface="Calibri"/>
                <a:cs typeface="Calibri"/>
                <a:sym typeface="Calibri"/>
              </a:rPr>
              <a:t>Children served</a:t>
            </a:r>
            <a:endParaRPr sz="1196"/>
          </a:p>
        </p:txBody>
      </p:sp>
      <p:sp>
        <p:nvSpPr>
          <p:cNvPr id="153" name="Google Shape;153;p21"/>
          <p:cNvSpPr/>
          <p:nvPr/>
        </p:nvSpPr>
        <p:spPr>
          <a:xfrm>
            <a:off x="7206898" y="2984790"/>
            <a:ext cx="1206300" cy="1207500"/>
          </a:xfrm>
          <a:prstGeom prst="ellipse">
            <a:avLst/>
          </a:prstGeom>
          <a:solidFill>
            <a:srgbClr val="70AD47"/>
          </a:solidFill>
          <a:ln cap="flat" cmpd="sng" w="10825">
            <a:solidFill>
              <a:srgbClr val="70AD47"/>
            </a:solidFill>
            <a:prstDash val="solid"/>
            <a:miter lim="800000"/>
            <a:headEnd len="sm" w="sm" type="none"/>
            <a:tailEnd len="sm" w="sm" type="none"/>
          </a:ln>
        </p:spPr>
        <p:txBody>
          <a:bodyPr anchorCtr="0" anchor="ctr" bIns="39050" lIns="78100" spcFirstLastPara="1" rIns="78100" wrap="square" tIns="39050">
            <a:noAutofit/>
          </a:bodyPr>
          <a:lstStyle/>
          <a:p>
            <a:pPr indent="0" lvl="0" marL="0" marR="0" rtl="0" algn="ctr">
              <a:lnSpc>
                <a:spcPct val="100000"/>
              </a:lnSpc>
              <a:spcBef>
                <a:spcPts val="0"/>
              </a:spcBef>
              <a:spcAft>
                <a:spcPts val="0"/>
              </a:spcAft>
              <a:buClr>
                <a:srgbClr val="FFFFFF"/>
              </a:buClr>
              <a:buSzPts val="2050"/>
              <a:buFont typeface="Calibri"/>
              <a:buNone/>
            </a:pPr>
            <a:r>
              <a:rPr b="0" i="0" lang="en-US" sz="2050" u="none" cap="none" strike="noStrike">
                <a:solidFill>
                  <a:srgbClr val="FFFFFF"/>
                </a:solidFill>
                <a:latin typeface="Calibri"/>
                <a:ea typeface="Calibri"/>
                <a:cs typeface="Calibri"/>
                <a:sym typeface="Calibri"/>
              </a:rPr>
              <a:t>1500+ </a:t>
            </a:r>
            <a:r>
              <a:rPr b="0" i="0" lang="en-US" sz="1196" u="none" cap="none" strike="noStrike">
                <a:solidFill>
                  <a:srgbClr val="FFFFFF"/>
                </a:solidFill>
                <a:latin typeface="Calibri"/>
                <a:ea typeface="Calibri"/>
                <a:cs typeface="Calibri"/>
                <a:sym typeface="Calibri"/>
              </a:rPr>
              <a:t>Volunteers worldwide</a:t>
            </a:r>
            <a:endParaRPr sz="1196"/>
          </a:p>
        </p:txBody>
      </p:sp>
      <p:sp>
        <p:nvSpPr>
          <p:cNvPr id="154" name="Google Shape;154;p21"/>
          <p:cNvSpPr/>
          <p:nvPr/>
        </p:nvSpPr>
        <p:spPr>
          <a:xfrm>
            <a:off x="7195035" y="1552594"/>
            <a:ext cx="1206300" cy="1207500"/>
          </a:xfrm>
          <a:prstGeom prst="ellipse">
            <a:avLst/>
          </a:prstGeom>
          <a:solidFill>
            <a:srgbClr val="70AD47"/>
          </a:solidFill>
          <a:ln cap="flat" cmpd="sng" w="10825">
            <a:solidFill>
              <a:srgbClr val="70AD47"/>
            </a:solidFill>
            <a:prstDash val="solid"/>
            <a:miter lim="800000"/>
            <a:headEnd len="sm" w="sm" type="none"/>
            <a:tailEnd len="sm" w="sm" type="none"/>
          </a:ln>
        </p:spPr>
        <p:txBody>
          <a:bodyPr anchorCtr="0" anchor="ctr" bIns="39050" lIns="78100" spcFirstLastPara="1" rIns="78100" wrap="square" tIns="39050">
            <a:noAutofit/>
          </a:bodyPr>
          <a:lstStyle/>
          <a:p>
            <a:pPr indent="0" lvl="0" marL="0" marR="0" rtl="0" algn="ctr">
              <a:lnSpc>
                <a:spcPct val="100000"/>
              </a:lnSpc>
              <a:spcBef>
                <a:spcPts val="0"/>
              </a:spcBef>
              <a:spcAft>
                <a:spcPts val="0"/>
              </a:spcAft>
              <a:buClr>
                <a:srgbClr val="FFFFFF"/>
              </a:buClr>
              <a:buSzPts val="2050"/>
              <a:buFont typeface="Calibri"/>
              <a:buNone/>
            </a:pPr>
            <a:r>
              <a:rPr b="0" i="0" lang="en-US" sz="2050" u="none" cap="none" strike="noStrike">
                <a:solidFill>
                  <a:srgbClr val="FFFFFF"/>
                </a:solidFill>
                <a:latin typeface="Calibri"/>
                <a:ea typeface="Calibri"/>
                <a:cs typeface="Calibri"/>
                <a:sym typeface="Calibri"/>
              </a:rPr>
              <a:t>46</a:t>
            </a:r>
            <a:endParaRPr sz="1196"/>
          </a:p>
          <a:p>
            <a:pPr indent="0" lvl="0" marL="0" marR="0" rtl="0" algn="ctr">
              <a:lnSpc>
                <a:spcPct val="100000"/>
              </a:lnSpc>
              <a:spcBef>
                <a:spcPts val="0"/>
              </a:spcBef>
              <a:spcAft>
                <a:spcPts val="0"/>
              </a:spcAft>
              <a:buClr>
                <a:srgbClr val="FFFFFF"/>
              </a:buClr>
              <a:buSzPts val="1537"/>
              <a:buFont typeface="Calibri"/>
              <a:buNone/>
            </a:pPr>
            <a:r>
              <a:rPr b="0" i="0" lang="en-US" sz="1537" u="none" cap="none" strike="noStrike">
                <a:solidFill>
                  <a:srgbClr val="FFFFFF"/>
                </a:solidFill>
                <a:latin typeface="Calibri"/>
                <a:ea typeface="Calibri"/>
                <a:cs typeface="Calibri"/>
                <a:sym typeface="Calibri"/>
              </a:rPr>
              <a:t>Asha chapters</a:t>
            </a:r>
            <a:endParaRPr sz="1196"/>
          </a:p>
        </p:txBody>
      </p:sp>
      <p:sp>
        <p:nvSpPr>
          <p:cNvPr id="155" name="Google Shape;155;p21"/>
          <p:cNvSpPr/>
          <p:nvPr/>
        </p:nvSpPr>
        <p:spPr>
          <a:xfrm>
            <a:off x="7206898" y="4416985"/>
            <a:ext cx="1206300" cy="1207500"/>
          </a:xfrm>
          <a:prstGeom prst="ellipse">
            <a:avLst/>
          </a:prstGeom>
          <a:solidFill>
            <a:srgbClr val="70AD47"/>
          </a:solidFill>
          <a:ln cap="flat" cmpd="sng" w="10825">
            <a:solidFill>
              <a:srgbClr val="70AD47"/>
            </a:solidFill>
            <a:prstDash val="solid"/>
            <a:miter lim="800000"/>
            <a:headEnd len="sm" w="sm" type="none"/>
            <a:tailEnd len="sm" w="sm" type="none"/>
          </a:ln>
        </p:spPr>
        <p:txBody>
          <a:bodyPr anchorCtr="0" anchor="ctr" bIns="39050" lIns="78100" spcFirstLastPara="1" rIns="78100" wrap="square" tIns="39050">
            <a:noAutofit/>
          </a:bodyPr>
          <a:lstStyle/>
          <a:p>
            <a:pPr indent="0" lvl="0" marL="0" marR="0" rtl="0" algn="ctr">
              <a:lnSpc>
                <a:spcPct val="100000"/>
              </a:lnSpc>
              <a:spcBef>
                <a:spcPts val="0"/>
              </a:spcBef>
              <a:spcAft>
                <a:spcPts val="0"/>
              </a:spcAft>
              <a:buClr>
                <a:srgbClr val="FFFFFF"/>
              </a:buClr>
              <a:buSzPts val="2050"/>
              <a:buFont typeface="Calibri"/>
              <a:buNone/>
            </a:pPr>
            <a:r>
              <a:rPr b="0" i="0" lang="en-US" sz="2050" u="none" cap="none" strike="noStrike">
                <a:solidFill>
                  <a:srgbClr val="FFFFFF"/>
                </a:solidFill>
                <a:latin typeface="Calibri"/>
                <a:ea typeface="Calibri"/>
                <a:cs typeface="Calibri"/>
                <a:sym typeface="Calibri"/>
              </a:rPr>
              <a:t>50K+</a:t>
            </a:r>
            <a:endParaRPr sz="1196"/>
          </a:p>
          <a:p>
            <a:pPr indent="0" lvl="0" marL="0" marR="0" rtl="0" algn="ctr">
              <a:lnSpc>
                <a:spcPct val="100000"/>
              </a:lnSpc>
              <a:spcBef>
                <a:spcPts val="0"/>
              </a:spcBef>
              <a:spcAft>
                <a:spcPts val="0"/>
              </a:spcAft>
              <a:buClr>
                <a:srgbClr val="FFFFFF"/>
              </a:buClr>
              <a:buSzPts val="1367"/>
              <a:buFont typeface="Calibri"/>
              <a:buNone/>
            </a:pPr>
            <a:r>
              <a:rPr b="0" i="0" lang="en-US" sz="1367" u="none" cap="none" strike="noStrike">
                <a:solidFill>
                  <a:srgbClr val="FFFFFF"/>
                </a:solidFill>
                <a:latin typeface="Calibri"/>
                <a:ea typeface="Calibri"/>
                <a:cs typeface="Calibri"/>
                <a:sym typeface="Calibri"/>
              </a:rPr>
              <a:t>Volunteer hours</a:t>
            </a:r>
            <a:endParaRPr sz="1196"/>
          </a:p>
        </p:txBody>
      </p:sp>
      <p:sp>
        <p:nvSpPr>
          <p:cNvPr id="156" name="Google Shape;156;p21"/>
          <p:cNvSpPr txBox="1"/>
          <p:nvPr/>
        </p:nvSpPr>
        <p:spPr>
          <a:xfrm>
            <a:off x="162123" y="365125"/>
            <a:ext cx="8982000" cy="1132500"/>
          </a:xfrm>
          <a:prstGeom prst="rect">
            <a:avLst/>
          </a:prstGeom>
          <a:noFill/>
          <a:ln>
            <a:noFill/>
          </a:ln>
        </p:spPr>
        <p:txBody>
          <a:bodyPr anchorCtr="0" anchor="ctr" bIns="39050" lIns="78100" spcFirstLastPara="1" rIns="78100" wrap="square" tIns="39050">
            <a:normAutofit/>
          </a:bodyPr>
          <a:lstStyle/>
          <a:p>
            <a:pPr indent="0" lvl="0" marL="0" rtl="0" algn="l">
              <a:lnSpc>
                <a:spcPct val="90000"/>
              </a:lnSpc>
              <a:spcBef>
                <a:spcPts val="0"/>
              </a:spcBef>
              <a:spcAft>
                <a:spcPts val="0"/>
              </a:spcAft>
              <a:buNone/>
            </a:pPr>
            <a:r>
              <a:rPr b="1" lang="en-US" sz="3758">
                <a:solidFill>
                  <a:srgbClr val="000000"/>
                </a:solidFill>
                <a:latin typeface="Roboto"/>
                <a:ea typeface="Roboto"/>
                <a:cs typeface="Roboto"/>
                <a:sym typeface="Roboto"/>
              </a:rPr>
              <a:t>Asha Worldwide By the Numbers (2025)</a:t>
            </a:r>
            <a:endParaRPr b="1" sz="3758">
              <a:solidFill>
                <a:srgbClr val="000000"/>
              </a:solidFill>
              <a:latin typeface="Roboto"/>
              <a:ea typeface="Roboto"/>
              <a:cs typeface="Roboto"/>
              <a:sym typeface="Roboto"/>
            </a:endParaRPr>
          </a:p>
        </p:txBody>
      </p:sp>
      <p:sp>
        <p:nvSpPr>
          <p:cNvPr id="157" name="Google Shape;157;p21"/>
          <p:cNvSpPr txBox="1"/>
          <p:nvPr/>
        </p:nvSpPr>
        <p:spPr>
          <a:xfrm>
            <a:off x="4018983" y="5315120"/>
            <a:ext cx="1786800" cy="315600"/>
          </a:xfrm>
          <a:prstGeom prst="rect">
            <a:avLst/>
          </a:prstGeom>
          <a:noFill/>
          <a:ln>
            <a:noFill/>
          </a:ln>
        </p:spPr>
        <p:txBody>
          <a:bodyPr anchorCtr="0" anchor="t" bIns="39050" lIns="78100" spcFirstLastPara="1" rIns="78100" wrap="square" tIns="39050">
            <a:spAutoFit/>
          </a:bodyPr>
          <a:lstStyle/>
          <a:p>
            <a:pPr indent="0" lvl="0" marL="0" marR="0" rtl="0" algn="l">
              <a:lnSpc>
                <a:spcPct val="100000"/>
              </a:lnSpc>
              <a:spcBef>
                <a:spcPts val="0"/>
              </a:spcBef>
              <a:spcAft>
                <a:spcPts val="0"/>
              </a:spcAft>
              <a:buClr>
                <a:srgbClr val="000000"/>
              </a:buClr>
              <a:buSzPts val="1537"/>
              <a:buFont typeface="Calibri"/>
              <a:buNone/>
            </a:pPr>
            <a:r>
              <a:rPr b="1" lang="en-US" sz="1537">
                <a:latin typeface="Calibri"/>
                <a:ea typeface="Calibri"/>
                <a:cs typeface="Calibri"/>
                <a:sym typeface="Calibri"/>
              </a:rPr>
              <a:t>https://</a:t>
            </a:r>
            <a:r>
              <a:rPr b="1" i="0" lang="en-US" sz="1537" u="none" cap="none" strike="noStrike">
                <a:solidFill>
                  <a:srgbClr val="000000"/>
                </a:solidFill>
                <a:latin typeface="Calibri"/>
                <a:ea typeface="Calibri"/>
                <a:cs typeface="Calibri"/>
                <a:sym typeface="Calibri"/>
              </a:rPr>
              <a:t>ashanet.org</a:t>
            </a:r>
            <a:endParaRPr sz="1196"/>
          </a:p>
        </p:txBody>
      </p:sp>
      <p:sp>
        <p:nvSpPr>
          <p:cNvPr id="158" name="Google Shape;158;p21"/>
          <p:cNvSpPr txBox="1"/>
          <p:nvPr/>
        </p:nvSpPr>
        <p:spPr>
          <a:xfrm>
            <a:off x="0" y="4838852"/>
            <a:ext cx="3261600" cy="262800"/>
          </a:xfrm>
          <a:prstGeom prst="rect">
            <a:avLst/>
          </a:prstGeom>
          <a:noFill/>
          <a:ln>
            <a:noFill/>
          </a:ln>
        </p:spPr>
        <p:txBody>
          <a:bodyPr anchorCtr="0" anchor="t" bIns="39050" lIns="78100" spcFirstLastPara="1" rIns="78100" wrap="square" tIns="39050">
            <a:spAutoFit/>
          </a:bodyPr>
          <a:lstStyle/>
          <a:p>
            <a:pPr indent="0" lvl="0" marL="0" marR="0" rtl="0" algn="l">
              <a:lnSpc>
                <a:spcPct val="100000"/>
              </a:lnSpc>
              <a:spcBef>
                <a:spcPts val="0"/>
              </a:spcBef>
              <a:spcAft>
                <a:spcPts val="0"/>
              </a:spcAft>
              <a:buClr>
                <a:srgbClr val="000000"/>
              </a:buClr>
              <a:buSzPts val="1537"/>
              <a:buFont typeface="Calibri"/>
              <a:buNone/>
            </a:pPr>
            <a:r>
              <a:t/>
            </a:r>
            <a:endParaRPr sz="1196"/>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2"/>
          <p:cNvSpPr/>
          <p:nvPr/>
        </p:nvSpPr>
        <p:spPr>
          <a:xfrm>
            <a:off x="830654" y="1605773"/>
            <a:ext cx="1745100" cy="1686000"/>
          </a:xfrm>
          <a:prstGeom prst="ellipse">
            <a:avLst/>
          </a:prstGeom>
          <a:solidFill>
            <a:srgbClr val="ED7D31"/>
          </a:solidFill>
          <a:ln cap="flat" cmpd="sng" w="11050">
            <a:solidFill>
              <a:srgbClr val="ED7D31"/>
            </a:solidFill>
            <a:prstDash val="solid"/>
            <a:miter lim="800000"/>
            <a:headEnd len="sm" w="sm" type="none"/>
            <a:tailEnd len="sm" w="sm" type="none"/>
          </a:ln>
        </p:spPr>
        <p:txBody>
          <a:bodyPr anchorCtr="0" anchor="ctr" bIns="39750" lIns="79500" spcFirstLastPara="1" rIns="79500" wrap="square" tIns="39750">
            <a:noAutofit/>
          </a:bodyPr>
          <a:lstStyle/>
          <a:p>
            <a:pPr indent="0" lvl="0" marL="0" marR="0" rtl="0" algn="ctr">
              <a:lnSpc>
                <a:spcPct val="100000"/>
              </a:lnSpc>
              <a:spcBef>
                <a:spcPts val="0"/>
              </a:spcBef>
              <a:spcAft>
                <a:spcPts val="0"/>
              </a:spcAft>
              <a:buClr>
                <a:srgbClr val="FFFFFF"/>
              </a:buClr>
              <a:buSzPts val="2087"/>
              <a:buFont typeface="Calibri"/>
              <a:buNone/>
            </a:pPr>
            <a:r>
              <a:rPr b="0" i="0" lang="en-US" sz="2087" u="none" cap="none" strike="noStrike">
                <a:solidFill>
                  <a:srgbClr val="FFFFFF"/>
                </a:solidFill>
                <a:latin typeface="Calibri"/>
                <a:ea typeface="Calibri"/>
                <a:cs typeface="Calibri"/>
                <a:sym typeface="Calibri"/>
              </a:rPr>
              <a:t>$110K+</a:t>
            </a:r>
            <a:br>
              <a:rPr b="0" i="0" lang="en-US" sz="2087" u="none" cap="none" strike="noStrike">
                <a:solidFill>
                  <a:srgbClr val="FFFFFF"/>
                </a:solidFill>
                <a:latin typeface="Calibri"/>
                <a:ea typeface="Calibri"/>
                <a:cs typeface="Calibri"/>
                <a:sym typeface="Calibri"/>
              </a:rPr>
            </a:br>
            <a:r>
              <a:rPr b="0" i="0" lang="en-US" sz="1565" u="none" cap="none" strike="noStrike">
                <a:solidFill>
                  <a:srgbClr val="FFFFFF"/>
                </a:solidFill>
                <a:latin typeface="Calibri"/>
                <a:ea typeface="Calibri"/>
                <a:cs typeface="Calibri"/>
                <a:sym typeface="Calibri"/>
              </a:rPr>
              <a:t>Funds raised</a:t>
            </a:r>
            <a:endParaRPr sz="1217"/>
          </a:p>
        </p:txBody>
      </p:sp>
      <p:sp>
        <p:nvSpPr>
          <p:cNvPr id="165" name="Google Shape;165;p22"/>
          <p:cNvSpPr/>
          <p:nvPr/>
        </p:nvSpPr>
        <p:spPr>
          <a:xfrm>
            <a:off x="3111462" y="1605773"/>
            <a:ext cx="1628700" cy="1599900"/>
          </a:xfrm>
          <a:prstGeom prst="ellipse">
            <a:avLst/>
          </a:prstGeom>
          <a:solidFill>
            <a:srgbClr val="5B9BD5"/>
          </a:solidFill>
          <a:ln cap="flat" cmpd="sng" w="11050">
            <a:solidFill>
              <a:srgbClr val="9CC2E5"/>
            </a:solidFill>
            <a:prstDash val="solid"/>
            <a:miter lim="800000"/>
            <a:headEnd len="sm" w="sm" type="none"/>
            <a:tailEnd len="sm" w="sm" type="none"/>
          </a:ln>
        </p:spPr>
        <p:txBody>
          <a:bodyPr anchorCtr="0" anchor="ctr" bIns="39750" lIns="79500" spcFirstLastPara="1" rIns="79500" wrap="square" tIns="39750">
            <a:noAutofit/>
          </a:bodyPr>
          <a:lstStyle/>
          <a:p>
            <a:pPr indent="0" lvl="0" marL="0" marR="0" rtl="0" algn="ctr">
              <a:lnSpc>
                <a:spcPct val="100000"/>
              </a:lnSpc>
              <a:spcBef>
                <a:spcPts val="0"/>
              </a:spcBef>
              <a:spcAft>
                <a:spcPts val="0"/>
              </a:spcAft>
              <a:buClr>
                <a:srgbClr val="FFFFFF"/>
              </a:buClr>
              <a:buSzPts val="2087"/>
              <a:buFont typeface="Calibri"/>
              <a:buNone/>
            </a:pPr>
            <a:r>
              <a:rPr b="0" i="0" lang="en-US" sz="2087" u="none" cap="none" strike="noStrike">
                <a:solidFill>
                  <a:srgbClr val="FFFFFF"/>
                </a:solidFill>
                <a:latin typeface="Calibri"/>
                <a:ea typeface="Calibri"/>
                <a:cs typeface="Calibri"/>
                <a:sym typeface="Calibri"/>
              </a:rPr>
              <a:t>$110K+</a:t>
            </a:r>
            <a:endParaRPr sz="1217"/>
          </a:p>
          <a:p>
            <a:pPr indent="0" lvl="0" marL="0" marR="0" rtl="0" algn="ctr">
              <a:lnSpc>
                <a:spcPct val="100000"/>
              </a:lnSpc>
              <a:spcBef>
                <a:spcPts val="0"/>
              </a:spcBef>
              <a:spcAft>
                <a:spcPts val="0"/>
              </a:spcAft>
              <a:buClr>
                <a:srgbClr val="FFFFFF"/>
              </a:buClr>
              <a:buSzPts val="1565"/>
              <a:buFont typeface="Calibri"/>
              <a:buNone/>
            </a:pPr>
            <a:r>
              <a:rPr b="0" i="0" lang="en-US" sz="1565" u="none" cap="none" strike="noStrike">
                <a:solidFill>
                  <a:srgbClr val="FFFFFF"/>
                </a:solidFill>
                <a:latin typeface="Calibri"/>
                <a:ea typeface="Calibri"/>
                <a:cs typeface="Calibri"/>
                <a:sym typeface="Calibri"/>
              </a:rPr>
              <a:t>Funds distributed to projects</a:t>
            </a:r>
            <a:endParaRPr sz="1217"/>
          </a:p>
        </p:txBody>
      </p:sp>
      <p:sp>
        <p:nvSpPr>
          <p:cNvPr id="166" name="Google Shape;166;p22"/>
          <p:cNvSpPr/>
          <p:nvPr/>
        </p:nvSpPr>
        <p:spPr>
          <a:xfrm>
            <a:off x="5023167" y="1605773"/>
            <a:ext cx="1628700" cy="1599900"/>
          </a:xfrm>
          <a:prstGeom prst="ellipse">
            <a:avLst/>
          </a:prstGeom>
          <a:solidFill>
            <a:srgbClr val="5B9BD5"/>
          </a:solidFill>
          <a:ln cap="flat" cmpd="sng" w="11050">
            <a:solidFill>
              <a:srgbClr val="9CC2E5"/>
            </a:solidFill>
            <a:prstDash val="solid"/>
            <a:miter lim="800000"/>
            <a:headEnd len="sm" w="sm" type="none"/>
            <a:tailEnd len="sm" w="sm" type="none"/>
          </a:ln>
        </p:spPr>
        <p:txBody>
          <a:bodyPr anchorCtr="0" anchor="ctr" bIns="39750" lIns="79500" spcFirstLastPara="1" rIns="79500" wrap="square" tIns="39750">
            <a:noAutofit/>
          </a:bodyPr>
          <a:lstStyle/>
          <a:p>
            <a:pPr indent="0" lvl="0" marL="0" marR="0" rtl="0" algn="ctr">
              <a:lnSpc>
                <a:spcPct val="100000"/>
              </a:lnSpc>
              <a:spcBef>
                <a:spcPts val="0"/>
              </a:spcBef>
              <a:spcAft>
                <a:spcPts val="0"/>
              </a:spcAft>
              <a:buClr>
                <a:srgbClr val="FFFFFF"/>
              </a:buClr>
              <a:buSzPts val="2087"/>
              <a:buFont typeface="Calibri"/>
              <a:buNone/>
            </a:pPr>
            <a:r>
              <a:rPr b="0" i="0" lang="en-US" sz="2087" u="none" cap="none" strike="noStrike">
                <a:solidFill>
                  <a:srgbClr val="FFFFFF"/>
                </a:solidFill>
                <a:latin typeface="Calibri"/>
                <a:ea typeface="Calibri"/>
                <a:cs typeface="Calibri"/>
                <a:sym typeface="Calibri"/>
              </a:rPr>
              <a:t>10</a:t>
            </a:r>
            <a:endParaRPr sz="1217"/>
          </a:p>
          <a:p>
            <a:pPr indent="0" lvl="0" marL="0" marR="0" rtl="0" algn="ctr">
              <a:lnSpc>
                <a:spcPct val="100000"/>
              </a:lnSpc>
              <a:spcBef>
                <a:spcPts val="0"/>
              </a:spcBef>
              <a:spcAft>
                <a:spcPts val="0"/>
              </a:spcAft>
              <a:buClr>
                <a:srgbClr val="FFFFFF"/>
              </a:buClr>
              <a:buSzPts val="1565"/>
              <a:buFont typeface="Calibri"/>
              <a:buNone/>
            </a:pPr>
            <a:r>
              <a:rPr b="0" i="0" lang="en-US" sz="1565" u="none" cap="none" strike="noStrike">
                <a:solidFill>
                  <a:srgbClr val="FFFFFF"/>
                </a:solidFill>
                <a:latin typeface="Calibri"/>
                <a:ea typeface="Calibri"/>
                <a:cs typeface="Calibri"/>
                <a:sym typeface="Calibri"/>
              </a:rPr>
              <a:t>Projects supported</a:t>
            </a:r>
            <a:endParaRPr sz="1217"/>
          </a:p>
        </p:txBody>
      </p:sp>
      <p:sp>
        <p:nvSpPr>
          <p:cNvPr id="167" name="Google Shape;167;p22"/>
          <p:cNvSpPr/>
          <p:nvPr/>
        </p:nvSpPr>
        <p:spPr>
          <a:xfrm>
            <a:off x="4055711" y="3271245"/>
            <a:ext cx="1628700" cy="1599900"/>
          </a:xfrm>
          <a:prstGeom prst="ellipse">
            <a:avLst/>
          </a:prstGeom>
          <a:solidFill>
            <a:srgbClr val="5B9BD5"/>
          </a:solidFill>
          <a:ln cap="flat" cmpd="sng" w="11050">
            <a:solidFill>
              <a:srgbClr val="9CC2E5"/>
            </a:solidFill>
            <a:prstDash val="solid"/>
            <a:miter lim="800000"/>
            <a:headEnd len="sm" w="sm" type="none"/>
            <a:tailEnd len="sm" w="sm" type="none"/>
          </a:ln>
        </p:spPr>
        <p:txBody>
          <a:bodyPr anchorCtr="0" anchor="ctr" bIns="39750" lIns="79500" spcFirstLastPara="1" rIns="79500" wrap="square" tIns="39750">
            <a:noAutofit/>
          </a:bodyPr>
          <a:lstStyle/>
          <a:p>
            <a:pPr indent="0" lvl="0" marL="0" marR="0" rtl="0" algn="ctr">
              <a:lnSpc>
                <a:spcPct val="100000"/>
              </a:lnSpc>
              <a:spcBef>
                <a:spcPts val="0"/>
              </a:spcBef>
              <a:spcAft>
                <a:spcPts val="0"/>
              </a:spcAft>
              <a:buClr>
                <a:srgbClr val="FFFFFF"/>
              </a:buClr>
              <a:buSzPts val="2087"/>
              <a:buFont typeface="Calibri"/>
              <a:buNone/>
            </a:pPr>
            <a:r>
              <a:rPr b="0" i="0" lang="en-US" sz="2087" u="none" cap="none" strike="noStrike">
                <a:solidFill>
                  <a:srgbClr val="FFFFFF"/>
                </a:solidFill>
                <a:latin typeface="Calibri"/>
                <a:ea typeface="Calibri"/>
                <a:cs typeface="Calibri"/>
                <a:sym typeface="Calibri"/>
              </a:rPr>
              <a:t>2000+</a:t>
            </a:r>
            <a:endParaRPr sz="1217"/>
          </a:p>
          <a:p>
            <a:pPr indent="0" lvl="0" marL="0" marR="0" rtl="0" algn="ctr">
              <a:lnSpc>
                <a:spcPct val="100000"/>
              </a:lnSpc>
              <a:spcBef>
                <a:spcPts val="0"/>
              </a:spcBef>
              <a:spcAft>
                <a:spcPts val="0"/>
              </a:spcAft>
              <a:buClr>
                <a:srgbClr val="FFFFFF"/>
              </a:buClr>
              <a:buSzPts val="1565"/>
              <a:buFont typeface="Calibri"/>
              <a:buNone/>
            </a:pPr>
            <a:r>
              <a:rPr b="0" i="0" lang="en-US" sz="1565" u="none" cap="none" strike="noStrike">
                <a:solidFill>
                  <a:srgbClr val="FFFFFF"/>
                </a:solidFill>
                <a:latin typeface="Calibri"/>
                <a:ea typeface="Calibri"/>
                <a:cs typeface="Calibri"/>
                <a:sym typeface="Calibri"/>
              </a:rPr>
              <a:t>Children served</a:t>
            </a:r>
            <a:endParaRPr sz="1217"/>
          </a:p>
        </p:txBody>
      </p:sp>
      <p:sp>
        <p:nvSpPr>
          <p:cNvPr id="168" name="Google Shape;168;p22"/>
          <p:cNvSpPr/>
          <p:nvPr/>
        </p:nvSpPr>
        <p:spPr>
          <a:xfrm>
            <a:off x="7147881" y="1605773"/>
            <a:ext cx="1227900" cy="1229400"/>
          </a:xfrm>
          <a:prstGeom prst="ellipse">
            <a:avLst/>
          </a:prstGeom>
          <a:solidFill>
            <a:srgbClr val="70AD47"/>
          </a:solidFill>
          <a:ln cap="flat" cmpd="sng" w="11050">
            <a:solidFill>
              <a:srgbClr val="70AD47"/>
            </a:solidFill>
            <a:prstDash val="solid"/>
            <a:miter lim="800000"/>
            <a:headEnd len="sm" w="sm" type="none"/>
            <a:tailEnd len="sm" w="sm" type="none"/>
          </a:ln>
        </p:spPr>
        <p:txBody>
          <a:bodyPr anchorCtr="0" anchor="ctr" bIns="39750" lIns="79500" spcFirstLastPara="1" rIns="79500" wrap="square" tIns="39750">
            <a:noAutofit/>
          </a:bodyPr>
          <a:lstStyle/>
          <a:p>
            <a:pPr indent="0" lvl="0" marL="0" marR="0" rtl="0" algn="ctr">
              <a:lnSpc>
                <a:spcPct val="100000"/>
              </a:lnSpc>
              <a:spcBef>
                <a:spcPts val="0"/>
              </a:spcBef>
              <a:spcAft>
                <a:spcPts val="0"/>
              </a:spcAft>
              <a:buClr>
                <a:srgbClr val="FFFFFF"/>
              </a:buClr>
              <a:buSzPts val="2087"/>
              <a:buFont typeface="Calibri"/>
              <a:buNone/>
            </a:pPr>
            <a:r>
              <a:rPr b="0" i="0" lang="en-US" sz="2087" u="none" cap="none" strike="noStrike">
                <a:solidFill>
                  <a:srgbClr val="FFFFFF"/>
                </a:solidFill>
                <a:latin typeface="Calibri"/>
                <a:ea typeface="Calibri"/>
                <a:cs typeface="Calibri"/>
                <a:sym typeface="Calibri"/>
              </a:rPr>
              <a:t>15+ </a:t>
            </a:r>
            <a:r>
              <a:rPr b="0" i="0" lang="en-US" sz="1217" u="none" cap="none" strike="noStrike">
                <a:solidFill>
                  <a:srgbClr val="FFFFFF"/>
                </a:solidFill>
                <a:latin typeface="Calibri"/>
                <a:ea typeface="Calibri"/>
                <a:cs typeface="Calibri"/>
                <a:sym typeface="Calibri"/>
              </a:rPr>
              <a:t>Volunteers</a:t>
            </a:r>
            <a:endParaRPr sz="1217"/>
          </a:p>
        </p:txBody>
      </p:sp>
      <p:sp>
        <p:nvSpPr>
          <p:cNvPr id="169" name="Google Shape;169;p22"/>
          <p:cNvSpPr/>
          <p:nvPr/>
        </p:nvSpPr>
        <p:spPr>
          <a:xfrm>
            <a:off x="7164210" y="3083904"/>
            <a:ext cx="1227900" cy="1229400"/>
          </a:xfrm>
          <a:prstGeom prst="ellipse">
            <a:avLst/>
          </a:prstGeom>
          <a:solidFill>
            <a:srgbClr val="70AD47"/>
          </a:solidFill>
          <a:ln cap="flat" cmpd="sng" w="11050">
            <a:solidFill>
              <a:srgbClr val="70AD47"/>
            </a:solidFill>
            <a:prstDash val="solid"/>
            <a:miter lim="800000"/>
            <a:headEnd len="sm" w="sm" type="none"/>
            <a:tailEnd len="sm" w="sm" type="none"/>
          </a:ln>
        </p:spPr>
        <p:txBody>
          <a:bodyPr anchorCtr="0" anchor="ctr" bIns="39750" lIns="79500" spcFirstLastPara="1" rIns="79500" wrap="square" tIns="39750">
            <a:noAutofit/>
          </a:bodyPr>
          <a:lstStyle/>
          <a:p>
            <a:pPr indent="0" lvl="0" marL="0" marR="0" rtl="0" algn="ctr">
              <a:lnSpc>
                <a:spcPct val="100000"/>
              </a:lnSpc>
              <a:spcBef>
                <a:spcPts val="0"/>
              </a:spcBef>
              <a:spcAft>
                <a:spcPts val="0"/>
              </a:spcAft>
              <a:buClr>
                <a:srgbClr val="FFFFFF"/>
              </a:buClr>
              <a:buSzPts val="2087"/>
              <a:buFont typeface="Calibri"/>
              <a:buNone/>
            </a:pPr>
            <a:r>
              <a:rPr b="0" i="0" lang="en-US" sz="2087" u="none" cap="none" strike="noStrike">
                <a:solidFill>
                  <a:srgbClr val="FFFFFF"/>
                </a:solidFill>
                <a:latin typeface="Calibri"/>
                <a:ea typeface="Calibri"/>
                <a:cs typeface="Calibri"/>
                <a:sym typeface="Calibri"/>
              </a:rPr>
              <a:t>1500+</a:t>
            </a:r>
            <a:endParaRPr sz="1217"/>
          </a:p>
          <a:p>
            <a:pPr indent="0" lvl="0" marL="0" marR="0" rtl="0" algn="ctr">
              <a:lnSpc>
                <a:spcPct val="100000"/>
              </a:lnSpc>
              <a:spcBef>
                <a:spcPts val="0"/>
              </a:spcBef>
              <a:spcAft>
                <a:spcPts val="0"/>
              </a:spcAft>
              <a:buClr>
                <a:srgbClr val="FFFFFF"/>
              </a:buClr>
              <a:buSzPts val="1391"/>
              <a:buFont typeface="Calibri"/>
              <a:buNone/>
            </a:pPr>
            <a:r>
              <a:rPr b="0" i="0" lang="en-US" sz="1391" u="none" cap="none" strike="noStrike">
                <a:solidFill>
                  <a:srgbClr val="FFFFFF"/>
                </a:solidFill>
                <a:latin typeface="Calibri"/>
                <a:ea typeface="Calibri"/>
                <a:cs typeface="Calibri"/>
                <a:sym typeface="Calibri"/>
              </a:rPr>
              <a:t>Volunteer hours</a:t>
            </a:r>
            <a:endParaRPr sz="1217"/>
          </a:p>
        </p:txBody>
      </p:sp>
      <p:sp>
        <p:nvSpPr>
          <p:cNvPr id="170" name="Google Shape;170;p22"/>
          <p:cNvSpPr txBox="1"/>
          <p:nvPr/>
        </p:nvSpPr>
        <p:spPr>
          <a:xfrm>
            <a:off x="0" y="365125"/>
            <a:ext cx="9144000" cy="1152600"/>
          </a:xfrm>
          <a:prstGeom prst="rect">
            <a:avLst/>
          </a:prstGeom>
          <a:noFill/>
          <a:ln>
            <a:noFill/>
          </a:ln>
        </p:spPr>
        <p:txBody>
          <a:bodyPr anchorCtr="0" anchor="ctr" bIns="39750" lIns="79500" spcFirstLastPara="1" rIns="79500" wrap="square" tIns="39750">
            <a:normAutofit/>
          </a:bodyPr>
          <a:lstStyle/>
          <a:p>
            <a:pPr indent="0" lvl="0" marL="0" rtl="0" algn="l">
              <a:lnSpc>
                <a:spcPct val="90000"/>
              </a:lnSpc>
              <a:spcBef>
                <a:spcPts val="0"/>
              </a:spcBef>
              <a:spcAft>
                <a:spcPts val="0"/>
              </a:spcAft>
              <a:buNone/>
            </a:pPr>
            <a:r>
              <a:rPr b="1" lang="en-US" sz="3826">
                <a:solidFill>
                  <a:srgbClr val="000000"/>
                </a:solidFill>
                <a:latin typeface="Roboto"/>
                <a:ea typeface="Roboto"/>
                <a:cs typeface="Roboto"/>
                <a:sym typeface="Roboto"/>
              </a:rPr>
              <a:t>Asha Boston By the Numbers (2025)</a:t>
            </a:r>
            <a:endParaRPr b="1" sz="3826">
              <a:solidFill>
                <a:srgbClr val="000000"/>
              </a:solidFill>
              <a:latin typeface="Roboto"/>
              <a:ea typeface="Roboto"/>
              <a:cs typeface="Roboto"/>
              <a:sym typeface="Roboto"/>
            </a:endParaRPr>
          </a:p>
        </p:txBody>
      </p:sp>
      <p:sp>
        <p:nvSpPr>
          <p:cNvPr id="171" name="Google Shape;171;p22"/>
          <p:cNvSpPr txBox="1"/>
          <p:nvPr/>
        </p:nvSpPr>
        <p:spPr>
          <a:xfrm>
            <a:off x="3245552" y="5404450"/>
            <a:ext cx="2453400" cy="321300"/>
          </a:xfrm>
          <a:prstGeom prst="rect">
            <a:avLst/>
          </a:prstGeom>
          <a:noFill/>
          <a:ln>
            <a:noFill/>
          </a:ln>
        </p:spPr>
        <p:txBody>
          <a:bodyPr anchorCtr="0" anchor="t" bIns="39750" lIns="79500" spcFirstLastPara="1" rIns="79500" wrap="square" tIns="39750">
            <a:spAutoFit/>
          </a:bodyPr>
          <a:lstStyle/>
          <a:p>
            <a:pPr indent="0" lvl="0" marL="0" marR="0" rtl="0" algn="l">
              <a:lnSpc>
                <a:spcPct val="100000"/>
              </a:lnSpc>
              <a:spcBef>
                <a:spcPts val="0"/>
              </a:spcBef>
              <a:spcAft>
                <a:spcPts val="0"/>
              </a:spcAft>
              <a:buClr>
                <a:srgbClr val="000000"/>
              </a:buClr>
              <a:buSzPts val="1565"/>
              <a:buFont typeface="Calibri"/>
              <a:buNone/>
            </a:pPr>
            <a:r>
              <a:rPr b="1" lang="en-US" sz="1565">
                <a:latin typeface="Calibri"/>
                <a:ea typeface="Calibri"/>
                <a:cs typeface="Calibri"/>
                <a:sym typeface="Calibri"/>
              </a:rPr>
              <a:t>https://</a:t>
            </a:r>
            <a:r>
              <a:rPr b="1" i="0" lang="en-US" sz="1565" u="none" cap="none" strike="noStrike">
                <a:solidFill>
                  <a:srgbClr val="000000"/>
                </a:solidFill>
                <a:latin typeface="Calibri"/>
                <a:ea typeface="Calibri"/>
                <a:cs typeface="Calibri"/>
                <a:sym typeface="Calibri"/>
              </a:rPr>
              <a:t>boston.ashanet.org</a:t>
            </a:r>
            <a:endParaRPr sz="1217"/>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3"/>
          <p:cNvSpPr txBox="1"/>
          <p:nvPr>
            <p:ph type="title"/>
          </p:nvPr>
        </p:nvSpPr>
        <p:spPr>
          <a:xfrm>
            <a:off x="247825" y="78400"/>
            <a:ext cx="8229600" cy="14427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E36C09"/>
              </a:buClr>
              <a:buSzPts val="4400"/>
              <a:buFont typeface="Calibri"/>
              <a:buNone/>
            </a:pPr>
            <a:r>
              <a:rPr lang="en-US" sz="3000">
                <a:solidFill>
                  <a:srgbClr val="000000"/>
                </a:solidFill>
                <a:latin typeface="Roboto"/>
                <a:ea typeface="Roboto"/>
                <a:cs typeface="Roboto"/>
                <a:sym typeface="Roboto"/>
              </a:rPr>
              <a:t>Asha for Education, Boston Chapter</a:t>
            </a:r>
            <a:br>
              <a:rPr lang="en-US" sz="3000">
                <a:solidFill>
                  <a:srgbClr val="000000"/>
                </a:solidFill>
                <a:latin typeface="Roboto"/>
                <a:ea typeface="Roboto"/>
                <a:cs typeface="Roboto"/>
                <a:sym typeface="Roboto"/>
              </a:rPr>
            </a:br>
            <a:r>
              <a:rPr lang="en-US" sz="3000">
                <a:solidFill>
                  <a:schemeClr val="accent1"/>
                </a:solidFill>
                <a:latin typeface="Roboto"/>
                <a:ea typeface="Roboto"/>
                <a:cs typeface="Roboto"/>
                <a:sym typeface="Roboto"/>
              </a:rPr>
              <a:t>https://</a:t>
            </a:r>
            <a:r>
              <a:rPr lang="en-US" sz="3000">
                <a:solidFill>
                  <a:schemeClr val="accent1"/>
                </a:solidFill>
                <a:latin typeface="Roboto"/>
                <a:ea typeface="Roboto"/>
                <a:cs typeface="Roboto"/>
                <a:sym typeface="Roboto"/>
              </a:rPr>
              <a:t>boston.ashanet.org</a:t>
            </a:r>
            <a:endParaRPr sz="3000">
              <a:solidFill>
                <a:schemeClr val="accent1"/>
              </a:solidFill>
              <a:latin typeface="Roboto"/>
              <a:ea typeface="Roboto"/>
              <a:cs typeface="Roboto"/>
              <a:sym typeface="Roboto"/>
            </a:endParaRPr>
          </a:p>
        </p:txBody>
      </p:sp>
      <p:pic>
        <p:nvPicPr>
          <p:cNvPr id="177" name="Google Shape;177;p23"/>
          <p:cNvPicPr preferRelativeResize="0"/>
          <p:nvPr/>
        </p:nvPicPr>
        <p:blipFill rotWithShape="1">
          <a:blip r:embed="rId3">
            <a:alphaModFix/>
          </a:blip>
          <a:srcRect b="0" l="0" r="0" t="0"/>
          <a:stretch/>
        </p:blipFill>
        <p:spPr>
          <a:xfrm>
            <a:off x="247825" y="3828225"/>
            <a:ext cx="2703140" cy="2027349"/>
          </a:xfrm>
          <a:prstGeom prst="rect">
            <a:avLst/>
          </a:prstGeom>
          <a:noFill/>
          <a:ln>
            <a:noFill/>
          </a:ln>
        </p:spPr>
      </p:pic>
      <p:sp>
        <p:nvSpPr>
          <p:cNvPr id="178" name="Google Shape;178;p23"/>
          <p:cNvSpPr txBox="1"/>
          <p:nvPr/>
        </p:nvSpPr>
        <p:spPr>
          <a:xfrm>
            <a:off x="286200" y="3828225"/>
            <a:ext cx="27030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900">
                <a:solidFill>
                  <a:srgbClr val="E36C09"/>
                </a:solidFill>
                <a:highlight>
                  <a:schemeClr val="lt2"/>
                </a:highlight>
                <a:latin typeface="Calibri"/>
                <a:ea typeface="Calibri"/>
                <a:cs typeface="Calibri"/>
                <a:sym typeface="Calibri"/>
              </a:rPr>
              <a:t>Kalkeri Sangeet Vidyalaya</a:t>
            </a:r>
            <a:endParaRPr sz="1900">
              <a:solidFill>
                <a:srgbClr val="E36C09"/>
              </a:solidFill>
              <a:highlight>
                <a:schemeClr val="lt2"/>
              </a:highlight>
              <a:latin typeface="Calibri"/>
              <a:ea typeface="Calibri"/>
              <a:cs typeface="Calibri"/>
              <a:sym typeface="Calibri"/>
            </a:endParaRPr>
          </a:p>
        </p:txBody>
      </p:sp>
      <p:pic>
        <p:nvPicPr>
          <p:cNvPr id="179" name="Google Shape;179;p23"/>
          <p:cNvPicPr preferRelativeResize="0"/>
          <p:nvPr/>
        </p:nvPicPr>
        <p:blipFill rotWithShape="1">
          <a:blip r:embed="rId4">
            <a:alphaModFix/>
          </a:blip>
          <a:srcRect b="0" l="0" r="0" t="0"/>
          <a:stretch/>
        </p:blipFill>
        <p:spPr>
          <a:xfrm>
            <a:off x="3035088" y="3828225"/>
            <a:ext cx="3256800" cy="2027350"/>
          </a:xfrm>
          <a:prstGeom prst="rect">
            <a:avLst/>
          </a:prstGeom>
          <a:noFill/>
          <a:ln>
            <a:noFill/>
          </a:ln>
        </p:spPr>
      </p:pic>
      <p:sp>
        <p:nvSpPr>
          <p:cNvPr id="180" name="Google Shape;180;p23"/>
          <p:cNvSpPr txBox="1"/>
          <p:nvPr/>
        </p:nvSpPr>
        <p:spPr>
          <a:xfrm>
            <a:off x="3410250" y="3777975"/>
            <a:ext cx="27030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900">
                <a:solidFill>
                  <a:srgbClr val="E36C09"/>
                </a:solidFill>
                <a:highlight>
                  <a:schemeClr val="lt2"/>
                </a:highlight>
                <a:latin typeface="Calibri"/>
                <a:ea typeface="Calibri"/>
                <a:cs typeface="Calibri"/>
                <a:sym typeface="Calibri"/>
              </a:rPr>
              <a:t>Asha Library, Varanasi</a:t>
            </a:r>
            <a:endParaRPr sz="1900">
              <a:solidFill>
                <a:srgbClr val="E36C09"/>
              </a:solidFill>
              <a:highlight>
                <a:schemeClr val="lt2"/>
              </a:highlight>
              <a:latin typeface="Calibri"/>
              <a:ea typeface="Calibri"/>
              <a:cs typeface="Calibri"/>
              <a:sym typeface="Calibri"/>
            </a:endParaRPr>
          </a:p>
        </p:txBody>
      </p:sp>
      <p:pic>
        <p:nvPicPr>
          <p:cNvPr id="181" name="Google Shape;181;p23"/>
          <p:cNvPicPr preferRelativeResize="0"/>
          <p:nvPr/>
        </p:nvPicPr>
        <p:blipFill rotWithShape="1">
          <a:blip r:embed="rId5">
            <a:alphaModFix/>
          </a:blip>
          <a:srcRect b="0" l="0" r="0" t="0"/>
          <a:stretch/>
        </p:blipFill>
        <p:spPr>
          <a:xfrm>
            <a:off x="6376000" y="3828276"/>
            <a:ext cx="2703001" cy="2027251"/>
          </a:xfrm>
          <a:prstGeom prst="rect">
            <a:avLst/>
          </a:prstGeom>
          <a:noFill/>
          <a:ln>
            <a:noFill/>
          </a:ln>
        </p:spPr>
      </p:pic>
      <p:sp>
        <p:nvSpPr>
          <p:cNvPr id="182" name="Google Shape;182;p23"/>
          <p:cNvSpPr txBox="1"/>
          <p:nvPr/>
        </p:nvSpPr>
        <p:spPr>
          <a:xfrm>
            <a:off x="6534300" y="3828225"/>
            <a:ext cx="21525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900">
                <a:solidFill>
                  <a:srgbClr val="E36C09"/>
                </a:solidFill>
                <a:highlight>
                  <a:schemeClr val="lt2"/>
                </a:highlight>
                <a:latin typeface="Calibri"/>
                <a:ea typeface="Calibri"/>
                <a:cs typeface="Calibri"/>
                <a:sym typeface="Calibri"/>
              </a:rPr>
              <a:t>Mobile Science Van</a:t>
            </a:r>
            <a:endParaRPr sz="1900">
              <a:solidFill>
                <a:srgbClr val="E36C09"/>
              </a:solidFill>
              <a:highlight>
                <a:schemeClr val="lt2"/>
              </a:highlight>
              <a:latin typeface="Calibri"/>
              <a:ea typeface="Calibri"/>
              <a:cs typeface="Calibri"/>
              <a:sym typeface="Calibri"/>
            </a:endParaRPr>
          </a:p>
        </p:txBody>
      </p:sp>
      <p:grpSp>
        <p:nvGrpSpPr>
          <p:cNvPr id="183" name="Google Shape;183;p23"/>
          <p:cNvGrpSpPr/>
          <p:nvPr/>
        </p:nvGrpSpPr>
        <p:grpSpPr>
          <a:xfrm>
            <a:off x="3178257" y="1381183"/>
            <a:ext cx="2878187" cy="2220572"/>
            <a:chOff x="5432350" y="1609825"/>
            <a:chExt cx="2610600" cy="2014124"/>
          </a:xfrm>
        </p:grpSpPr>
        <p:pic>
          <p:nvPicPr>
            <p:cNvPr id="184" name="Google Shape;184;p23"/>
            <p:cNvPicPr preferRelativeResize="0"/>
            <p:nvPr/>
          </p:nvPicPr>
          <p:blipFill rotWithShape="1">
            <a:blip r:embed="rId6">
              <a:alphaModFix/>
            </a:blip>
            <a:srcRect b="0" l="0" r="0" t="0"/>
            <a:stretch/>
          </p:blipFill>
          <p:spPr>
            <a:xfrm>
              <a:off x="5432350" y="1675149"/>
              <a:ext cx="2555551" cy="1948800"/>
            </a:xfrm>
            <a:prstGeom prst="rect">
              <a:avLst/>
            </a:prstGeom>
            <a:noFill/>
            <a:ln>
              <a:noFill/>
            </a:ln>
          </p:spPr>
        </p:pic>
        <p:sp>
          <p:nvSpPr>
            <p:cNvPr id="185" name="Google Shape;185;p23"/>
            <p:cNvSpPr txBox="1"/>
            <p:nvPr/>
          </p:nvSpPr>
          <p:spPr>
            <a:xfrm>
              <a:off x="5432350" y="1609825"/>
              <a:ext cx="2610600" cy="477300"/>
            </a:xfrm>
            <a:prstGeom prst="rect">
              <a:avLst/>
            </a:prstGeom>
            <a:noFill/>
            <a:ln>
              <a:noFill/>
            </a:ln>
          </p:spPr>
          <p:txBody>
            <a:bodyPr anchorCtr="0" anchor="t" bIns="100800" lIns="100800" spcFirstLastPara="1" rIns="100800" wrap="square" tIns="100800">
              <a:spAutoFit/>
            </a:bodyPr>
            <a:lstStyle/>
            <a:p>
              <a:pPr indent="0" lvl="0" marL="0" rtl="0" algn="l">
                <a:spcBef>
                  <a:spcPts val="0"/>
                </a:spcBef>
                <a:spcAft>
                  <a:spcPts val="0"/>
                </a:spcAft>
                <a:buNone/>
              </a:pPr>
              <a:r>
                <a:rPr lang="en-US" sz="2095">
                  <a:solidFill>
                    <a:srgbClr val="E36C09"/>
                  </a:solidFill>
                  <a:highlight>
                    <a:schemeClr val="lt2"/>
                  </a:highlight>
                  <a:latin typeface="Calibri"/>
                  <a:ea typeface="Calibri"/>
                  <a:cs typeface="Calibri"/>
                  <a:sym typeface="Calibri"/>
                </a:rPr>
                <a:t>Girls Education Initiative</a:t>
              </a:r>
              <a:endParaRPr sz="2095">
                <a:solidFill>
                  <a:srgbClr val="E36C09"/>
                </a:solidFill>
                <a:highlight>
                  <a:schemeClr val="lt2"/>
                </a:highlight>
                <a:latin typeface="Calibri"/>
                <a:ea typeface="Calibri"/>
                <a:cs typeface="Calibri"/>
                <a:sym typeface="Calibri"/>
              </a:endParaRPr>
            </a:p>
          </p:txBody>
        </p:sp>
      </p:grpSp>
      <p:grpSp>
        <p:nvGrpSpPr>
          <p:cNvPr id="186" name="Google Shape;186;p23"/>
          <p:cNvGrpSpPr/>
          <p:nvPr/>
        </p:nvGrpSpPr>
        <p:grpSpPr>
          <a:xfrm>
            <a:off x="6376002" y="1381150"/>
            <a:ext cx="2436611" cy="2220620"/>
            <a:chOff x="2333494" y="-22121"/>
            <a:chExt cx="7525048" cy="6858000"/>
          </a:xfrm>
        </p:grpSpPr>
        <p:pic>
          <p:nvPicPr>
            <p:cNvPr id="187" name="Google Shape;187;p23"/>
            <p:cNvPicPr preferRelativeResize="0"/>
            <p:nvPr/>
          </p:nvPicPr>
          <p:blipFill rotWithShape="1">
            <a:blip r:embed="rId7">
              <a:alphaModFix/>
            </a:blip>
            <a:srcRect b="0" l="0" r="0" t="0"/>
            <a:stretch/>
          </p:blipFill>
          <p:spPr>
            <a:xfrm>
              <a:off x="2333494" y="-22121"/>
              <a:ext cx="7525013" cy="6858000"/>
            </a:xfrm>
            <a:prstGeom prst="rect">
              <a:avLst/>
            </a:prstGeom>
            <a:noFill/>
            <a:ln>
              <a:noFill/>
            </a:ln>
          </p:spPr>
        </p:pic>
        <p:pic>
          <p:nvPicPr>
            <p:cNvPr id="188" name="Google Shape;188;p23"/>
            <p:cNvPicPr preferRelativeResize="0"/>
            <p:nvPr/>
          </p:nvPicPr>
          <p:blipFill rotWithShape="1">
            <a:blip r:embed="rId8">
              <a:alphaModFix/>
            </a:blip>
            <a:srcRect b="0" l="0" r="0" t="0"/>
            <a:stretch/>
          </p:blipFill>
          <p:spPr>
            <a:xfrm>
              <a:off x="5113952" y="5557837"/>
              <a:ext cx="320060" cy="423863"/>
            </a:xfrm>
            <a:prstGeom prst="rect">
              <a:avLst/>
            </a:prstGeom>
            <a:noFill/>
            <a:ln>
              <a:noFill/>
            </a:ln>
          </p:spPr>
        </p:pic>
        <p:pic>
          <p:nvPicPr>
            <p:cNvPr id="189" name="Google Shape;189;p23"/>
            <p:cNvPicPr preferRelativeResize="0"/>
            <p:nvPr/>
          </p:nvPicPr>
          <p:blipFill rotWithShape="1">
            <a:blip r:embed="rId8">
              <a:alphaModFix/>
            </a:blip>
            <a:srcRect b="0" l="0" r="0" t="0"/>
            <a:stretch/>
          </p:blipFill>
          <p:spPr>
            <a:xfrm>
              <a:off x="5837852" y="5146674"/>
              <a:ext cx="320060" cy="423863"/>
            </a:xfrm>
            <a:prstGeom prst="rect">
              <a:avLst/>
            </a:prstGeom>
            <a:noFill/>
            <a:ln>
              <a:noFill/>
            </a:ln>
          </p:spPr>
        </p:pic>
        <p:pic>
          <p:nvPicPr>
            <p:cNvPr id="190" name="Google Shape;190;p23"/>
            <p:cNvPicPr preferRelativeResize="0"/>
            <p:nvPr/>
          </p:nvPicPr>
          <p:blipFill rotWithShape="1">
            <a:blip r:embed="rId8">
              <a:alphaModFix/>
            </a:blip>
            <a:srcRect b="0" l="0" r="0" t="0"/>
            <a:stretch/>
          </p:blipFill>
          <p:spPr>
            <a:xfrm>
              <a:off x="5808991" y="5568854"/>
              <a:ext cx="320060" cy="423863"/>
            </a:xfrm>
            <a:prstGeom prst="rect">
              <a:avLst/>
            </a:prstGeom>
            <a:noFill/>
            <a:ln>
              <a:noFill/>
            </a:ln>
          </p:spPr>
        </p:pic>
        <p:pic>
          <p:nvPicPr>
            <p:cNvPr id="191" name="Google Shape;191;p23"/>
            <p:cNvPicPr preferRelativeResize="0"/>
            <p:nvPr/>
          </p:nvPicPr>
          <p:blipFill rotWithShape="1">
            <a:blip r:embed="rId8">
              <a:alphaModFix/>
            </a:blip>
            <a:srcRect b="0" l="0" r="0" t="0"/>
            <a:stretch/>
          </p:blipFill>
          <p:spPr>
            <a:xfrm>
              <a:off x="4953922" y="4790891"/>
              <a:ext cx="320060" cy="423863"/>
            </a:xfrm>
            <a:prstGeom prst="rect">
              <a:avLst/>
            </a:prstGeom>
            <a:noFill/>
            <a:ln>
              <a:noFill/>
            </a:ln>
          </p:spPr>
        </p:pic>
        <p:pic>
          <p:nvPicPr>
            <p:cNvPr id="192" name="Google Shape;192;p23"/>
            <p:cNvPicPr preferRelativeResize="0"/>
            <p:nvPr/>
          </p:nvPicPr>
          <p:blipFill rotWithShape="1">
            <a:blip r:embed="rId8">
              <a:alphaModFix/>
            </a:blip>
            <a:srcRect b="0" l="0" r="0" t="0"/>
            <a:stretch/>
          </p:blipFill>
          <p:spPr>
            <a:xfrm>
              <a:off x="4148752" y="3005137"/>
              <a:ext cx="320060" cy="423863"/>
            </a:xfrm>
            <a:prstGeom prst="rect">
              <a:avLst/>
            </a:prstGeom>
            <a:noFill/>
            <a:ln>
              <a:noFill/>
            </a:ln>
          </p:spPr>
        </p:pic>
        <p:pic>
          <p:nvPicPr>
            <p:cNvPr id="193" name="Google Shape;193;p23"/>
            <p:cNvPicPr preferRelativeResize="0"/>
            <p:nvPr/>
          </p:nvPicPr>
          <p:blipFill rotWithShape="1">
            <a:blip r:embed="rId8">
              <a:alphaModFix/>
            </a:blip>
            <a:srcRect b="0" l="0" r="0" t="0"/>
            <a:stretch/>
          </p:blipFill>
          <p:spPr>
            <a:xfrm>
              <a:off x="5393968" y="5784055"/>
              <a:ext cx="320060" cy="423863"/>
            </a:xfrm>
            <a:prstGeom prst="rect">
              <a:avLst/>
            </a:prstGeom>
            <a:noFill/>
            <a:ln>
              <a:noFill/>
            </a:ln>
          </p:spPr>
        </p:pic>
        <p:pic>
          <p:nvPicPr>
            <p:cNvPr id="194" name="Google Shape;194;p23"/>
            <p:cNvPicPr preferRelativeResize="0"/>
            <p:nvPr/>
          </p:nvPicPr>
          <p:blipFill rotWithShape="1">
            <a:blip r:embed="rId8">
              <a:alphaModFix/>
            </a:blip>
            <a:srcRect b="0" l="0" r="0" t="0"/>
            <a:stretch/>
          </p:blipFill>
          <p:spPr>
            <a:xfrm>
              <a:off x="6315680" y="2056173"/>
              <a:ext cx="320060" cy="423863"/>
            </a:xfrm>
            <a:prstGeom prst="rect">
              <a:avLst/>
            </a:prstGeom>
            <a:noFill/>
            <a:ln>
              <a:noFill/>
            </a:ln>
          </p:spPr>
        </p:pic>
        <p:pic>
          <p:nvPicPr>
            <p:cNvPr id="195" name="Google Shape;195;p23"/>
            <p:cNvPicPr preferRelativeResize="0"/>
            <p:nvPr/>
          </p:nvPicPr>
          <p:blipFill rotWithShape="1">
            <a:blip r:embed="rId8">
              <a:alphaModFix/>
            </a:blip>
            <a:srcRect b="0" l="0" r="0" t="0"/>
            <a:stretch/>
          </p:blipFill>
          <p:spPr>
            <a:xfrm>
              <a:off x="6635740" y="2226592"/>
              <a:ext cx="320060" cy="423863"/>
            </a:xfrm>
            <a:prstGeom prst="rect">
              <a:avLst/>
            </a:prstGeom>
            <a:noFill/>
            <a:ln>
              <a:noFill/>
            </a:ln>
          </p:spPr>
        </p:pic>
        <p:sp>
          <p:nvSpPr>
            <p:cNvPr id="196" name="Google Shape;196;p23"/>
            <p:cNvSpPr/>
            <p:nvPr/>
          </p:nvSpPr>
          <p:spPr>
            <a:xfrm>
              <a:off x="5971142" y="6753339"/>
              <a:ext cx="3887400" cy="82500"/>
            </a:xfrm>
            <a:prstGeom prst="roundRect">
              <a:avLst>
                <a:gd fmla="val 16667" name="adj"/>
              </a:avLst>
            </a:prstGeom>
            <a:solidFill>
              <a:srgbClr val="9CC2E5"/>
            </a:solidFill>
            <a:ln cap="flat" cmpd="sng" w="4125">
              <a:solidFill>
                <a:srgbClr val="9CC2E5"/>
              </a:solidFill>
              <a:prstDash val="solid"/>
              <a:miter lim="800000"/>
              <a:headEnd len="sm" w="sm" type="none"/>
              <a:tailEnd len="sm" w="sm" type="none"/>
            </a:ln>
          </p:spPr>
          <p:txBody>
            <a:bodyPr anchorCtr="0" anchor="ctr" bIns="14800" lIns="29600" spcFirstLastPara="1" rIns="29600" wrap="square" tIns="14800">
              <a:noAutofit/>
            </a:bodyPr>
            <a:lstStyle/>
            <a:p>
              <a:pPr indent="0" lvl="0" marL="0" marR="0" rtl="0" algn="ctr">
                <a:lnSpc>
                  <a:spcPct val="100000"/>
                </a:lnSpc>
                <a:spcBef>
                  <a:spcPts val="0"/>
                </a:spcBef>
                <a:spcAft>
                  <a:spcPts val="0"/>
                </a:spcAft>
                <a:buClr>
                  <a:srgbClr val="FFFFFF"/>
                </a:buClr>
                <a:buSzPts val="583"/>
                <a:buFont typeface="Calibri"/>
                <a:buNone/>
              </a:pPr>
              <a:r>
                <a:t/>
              </a:r>
              <a:endParaRPr b="0" i="0" sz="583" u="none" cap="none" strike="noStrike">
                <a:solidFill>
                  <a:srgbClr val="FFFFFF"/>
                </a:solidFill>
                <a:latin typeface="Calibri"/>
                <a:ea typeface="Calibri"/>
                <a:cs typeface="Calibri"/>
                <a:sym typeface="Calibri"/>
              </a:endParaRPr>
            </a:p>
          </p:txBody>
        </p:sp>
        <p:pic>
          <p:nvPicPr>
            <p:cNvPr id="197" name="Google Shape;197;p23"/>
            <p:cNvPicPr preferRelativeResize="0"/>
            <p:nvPr/>
          </p:nvPicPr>
          <p:blipFill rotWithShape="1">
            <a:blip r:embed="rId8">
              <a:alphaModFix/>
            </a:blip>
            <a:srcRect b="0" l="0" r="0" t="0"/>
            <a:stretch/>
          </p:blipFill>
          <p:spPr>
            <a:xfrm>
              <a:off x="6385368" y="2309246"/>
              <a:ext cx="320060" cy="423863"/>
            </a:xfrm>
            <a:prstGeom prst="rect">
              <a:avLst/>
            </a:prstGeom>
            <a:noFill/>
            <a:ln>
              <a:noFill/>
            </a:ln>
          </p:spPr>
        </p:pic>
      </p:grpSp>
      <p:pic>
        <p:nvPicPr>
          <p:cNvPr id="198" name="Google Shape;198;p23"/>
          <p:cNvPicPr preferRelativeResize="0"/>
          <p:nvPr/>
        </p:nvPicPr>
        <p:blipFill rotWithShape="1">
          <a:blip r:embed="rId9">
            <a:alphaModFix/>
          </a:blip>
          <a:srcRect b="0" l="0" r="0" t="0"/>
          <a:stretch/>
        </p:blipFill>
        <p:spPr>
          <a:xfrm>
            <a:off x="330901" y="1511364"/>
            <a:ext cx="2613600" cy="1960200"/>
          </a:xfrm>
          <a:prstGeom prst="rect">
            <a:avLst/>
          </a:prstGeom>
          <a:noFill/>
          <a:ln>
            <a:noFill/>
          </a:ln>
        </p:spPr>
      </p:pic>
      <p:sp>
        <p:nvSpPr>
          <p:cNvPr id="199" name="Google Shape;199;p23"/>
          <p:cNvSpPr txBox="1"/>
          <p:nvPr/>
        </p:nvSpPr>
        <p:spPr>
          <a:xfrm>
            <a:off x="699750" y="1446475"/>
            <a:ext cx="1875900" cy="526200"/>
          </a:xfrm>
          <a:prstGeom prst="rect">
            <a:avLst/>
          </a:prstGeom>
          <a:noFill/>
          <a:ln>
            <a:noFill/>
          </a:ln>
        </p:spPr>
        <p:txBody>
          <a:bodyPr anchorCtr="0" anchor="t" bIns="100800" lIns="100800" spcFirstLastPara="1" rIns="100800" wrap="square" tIns="100800">
            <a:spAutoFit/>
          </a:bodyPr>
          <a:lstStyle/>
          <a:p>
            <a:pPr indent="0" lvl="0" marL="0" rtl="0" algn="l">
              <a:spcBef>
                <a:spcPts val="0"/>
              </a:spcBef>
              <a:spcAft>
                <a:spcPts val="0"/>
              </a:spcAft>
              <a:buNone/>
            </a:pPr>
            <a:r>
              <a:rPr lang="en-US" sz="2095">
                <a:solidFill>
                  <a:srgbClr val="E36C09"/>
                </a:solidFill>
                <a:highlight>
                  <a:schemeClr val="lt2"/>
                </a:highlight>
                <a:latin typeface="Calibri"/>
                <a:ea typeface="Calibri"/>
                <a:cs typeface="Calibri"/>
                <a:sym typeface="Calibri"/>
              </a:rPr>
              <a:t>SEED, Madurai</a:t>
            </a:r>
            <a:endParaRPr sz="2095">
              <a:solidFill>
                <a:srgbClr val="E36C09"/>
              </a:solidFill>
              <a:highlight>
                <a:schemeClr val="lt2"/>
              </a:highlight>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4"/>
          <p:cNvSpPr txBox="1"/>
          <p:nvPr>
            <p:ph type="title"/>
          </p:nvPr>
        </p:nvSpPr>
        <p:spPr>
          <a:xfrm>
            <a:off x="281250" y="385825"/>
            <a:ext cx="8581500" cy="795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E36C09"/>
              </a:buClr>
              <a:buSzPct val="132000"/>
              <a:buFont typeface="Calibri"/>
              <a:buNone/>
            </a:pPr>
            <a:r>
              <a:rPr lang="en-US" sz="3333">
                <a:solidFill>
                  <a:srgbClr val="000000"/>
                </a:solidFill>
                <a:latin typeface="Roboto"/>
                <a:ea typeface="Roboto"/>
                <a:cs typeface="Roboto"/>
                <a:sym typeface="Roboto"/>
              </a:rPr>
              <a:t>Association for India’s Development Boston</a:t>
            </a:r>
            <a:endParaRPr sz="3333">
              <a:solidFill>
                <a:srgbClr val="000000"/>
              </a:solidFill>
              <a:latin typeface="Roboto"/>
              <a:ea typeface="Roboto"/>
              <a:cs typeface="Roboto"/>
              <a:sym typeface="Roboto"/>
            </a:endParaRPr>
          </a:p>
          <a:p>
            <a:pPr indent="0" lvl="0" marL="0" rtl="0" algn="ctr">
              <a:lnSpc>
                <a:spcPct val="100000"/>
              </a:lnSpc>
              <a:spcBef>
                <a:spcPts val="0"/>
              </a:spcBef>
              <a:spcAft>
                <a:spcPts val="0"/>
              </a:spcAft>
              <a:buClr>
                <a:srgbClr val="E36C09"/>
              </a:buClr>
              <a:buSzPct val="136552"/>
              <a:buFont typeface="Calibri"/>
              <a:buNone/>
            </a:pPr>
            <a:r>
              <a:rPr lang="en-US" sz="3222">
                <a:solidFill>
                  <a:schemeClr val="accent1"/>
                </a:solidFill>
                <a:latin typeface="Roboto"/>
                <a:ea typeface="Roboto"/>
                <a:cs typeface="Roboto"/>
                <a:sym typeface="Roboto"/>
              </a:rPr>
              <a:t>www.</a:t>
            </a:r>
            <a:r>
              <a:rPr lang="en-US" sz="3222">
                <a:solidFill>
                  <a:schemeClr val="accent1"/>
                </a:solidFill>
                <a:latin typeface="Roboto"/>
                <a:ea typeface="Roboto"/>
                <a:cs typeface="Roboto"/>
                <a:sym typeface="Roboto"/>
              </a:rPr>
              <a:t>aidboston.org</a:t>
            </a:r>
            <a:endParaRPr sz="3222">
              <a:latin typeface="Roboto"/>
              <a:ea typeface="Roboto"/>
              <a:cs typeface="Roboto"/>
              <a:sym typeface="Roboto"/>
            </a:endParaRPr>
          </a:p>
        </p:txBody>
      </p:sp>
      <p:pic>
        <p:nvPicPr>
          <p:cNvPr id="205" name="Google Shape;205;p24"/>
          <p:cNvPicPr preferRelativeResize="0"/>
          <p:nvPr/>
        </p:nvPicPr>
        <p:blipFill>
          <a:blip r:embed="rId3">
            <a:alphaModFix/>
          </a:blip>
          <a:stretch>
            <a:fillRect/>
          </a:stretch>
        </p:blipFill>
        <p:spPr>
          <a:xfrm>
            <a:off x="51900" y="1549375"/>
            <a:ext cx="4520100" cy="2904808"/>
          </a:xfrm>
          <a:prstGeom prst="rect">
            <a:avLst/>
          </a:prstGeom>
          <a:noFill/>
          <a:ln>
            <a:noFill/>
          </a:ln>
        </p:spPr>
      </p:pic>
      <p:pic>
        <p:nvPicPr>
          <p:cNvPr id="206" name="Google Shape;206;p24"/>
          <p:cNvPicPr preferRelativeResize="0"/>
          <p:nvPr/>
        </p:nvPicPr>
        <p:blipFill>
          <a:blip r:embed="rId4">
            <a:alphaModFix/>
          </a:blip>
          <a:stretch>
            <a:fillRect/>
          </a:stretch>
        </p:blipFill>
        <p:spPr>
          <a:xfrm>
            <a:off x="4623925" y="1549375"/>
            <a:ext cx="4520100" cy="2904800"/>
          </a:xfrm>
          <a:prstGeom prst="rect">
            <a:avLst/>
          </a:prstGeom>
          <a:noFill/>
          <a:ln>
            <a:noFill/>
          </a:ln>
        </p:spPr>
      </p:pic>
      <p:sp>
        <p:nvSpPr>
          <p:cNvPr id="207" name="Google Shape;207;p24"/>
          <p:cNvSpPr txBox="1"/>
          <p:nvPr/>
        </p:nvSpPr>
        <p:spPr>
          <a:xfrm>
            <a:off x="281100" y="4622225"/>
            <a:ext cx="8581500" cy="1569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000">
                <a:solidFill>
                  <a:srgbClr val="38761D"/>
                </a:solidFill>
                <a:latin typeface="Calibri"/>
                <a:ea typeface="Calibri"/>
                <a:cs typeface="Calibri"/>
                <a:sym typeface="Calibri"/>
              </a:rPr>
              <a:t>We have Learned that Problems are Interconnected, and hence </a:t>
            </a:r>
            <a:endParaRPr b="1" sz="3000">
              <a:solidFill>
                <a:srgbClr val="38761D"/>
              </a:solidFill>
              <a:latin typeface="Calibri"/>
              <a:ea typeface="Calibri"/>
              <a:cs typeface="Calibri"/>
              <a:sym typeface="Calibri"/>
            </a:endParaRPr>
          </a:p>
          <a:p>
            <a:pPr indent="0" lvl="0" marL="0" rtl="0" algn="ctr">
              <a:spcBef>
                <a:spcPts val="0"/>
              </a:spcBef>
              <a:spcAft>
                <a:spcPts val="0"/>
              </a:spcAft>
              <a:buNone/>
            </a:pPr>
            <a:r>
              <a:rPr b="1" lang="en-US" sz="3000">
                <a:solidFill>
                  <a:srgbClr val="38761D"/>
                </a:solidFill>
                <a:latin typeface="Calibri"/>
                <a:ea typeface="Calibri"/>
                <a:cs typeface="Calibri"/>
                <a:sym typeface="Calibri"/>
              </a:rPr>
              <a:t>Solutions also need to be interconnected!</a:t>
            </a:r>
            <a:endParaRPr>
              <a:solidFill>
                <a:srgbClr val="38761D"/>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